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5"/>
  </p:notesMasterIdLst>
  <p:handoutMasterIdLst>
    <p:handoutMasterId r:id="rId37"/>
  </p:handoutMasterIdLst>
  <p:sldIdLst>
    <p:sldId id="332" r:id="rId4"/>
    <p:sldId id="456" r:id="rId6"/>
    <p:sldId id="344" r:id="rId7"/>
    <p:sldId id="500" r:id="rId8"/>
    <p:sldId id="345" r:id="rId9"/>
    <p:sldId id="351" r:id="rId10"/>
    <p:sldId id="494" r:id="rId11"/>
    <p:sldId id="495" r:id="rId12"/>
    <p:sldId id="472" r:id="rId13"/>
    <p:sldId id="493" r:id="rId14"/>
    <p:sldId id="473" r:id="rId15"/>
    <p:sldId id="474" r:id="rId16"/>
    <p:sldId id="497" r:id="rId17"/>
    <p:sldId id="475" r:id="rId18"/>
    <p:sldId id="439" r:id="rId19"/>
    <p:sldId id="352" r:id="rId20"/>
    <p:sldId id="477" r:id="rId21"/>
    <p:sldId id="478" r:id="rId22"/>
    <p:sldId id="496" r:id="rId23"/>
    <p:sldId id="479" r:id="rId24"/>
    <p:sldId id="486" r:id="rId25"/>
    <p:sldId id="492" r:id="rId26"/>
    <p:sldId id="501" r:id="rId27"/>
    <p:sldId id="466" r:id="rId28"/>
    <p:sldId id="480" r:id="rId29"/>
    <p:sldId id="482" r:id="rId30"/>
    <p:sldId id="487" r:id="rId31"/>
    <p:sldId id="458" r:id="rId32"/>
    <p:sldId id="502" r:id="rId33"/>
    <p:sldId id="503" r:id="rId34"/>
    <p:sldId id="471" r:id="rId35"/>
    <p:sldId id="485" r:id="rId36"/>
  </p:sldIdLst>
  <p:sldSz cx="9144000" cy="5143500" type="screen16x9"/>
  <p:notesSz cx="6858000" cy="9144000"/>
  <p:custDataLst>
    <p:tags r:id="rId41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342900" lvl="1" indent="11430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685800" lvl="2" indent="22860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028700" lvl="3" indent="34290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371600" lvl="4" indent="45720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lvl="5" indent="45720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lvl="6" indent="45720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lvl="7" indent="45720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lvl="8" indent="45720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66FFFF"/>
    <a:srgbClr val="F83858"/>
    <a:srgbClr val="DA8556"/>
    <a:srgbClr val="003399"/>
    <a:srgbClr val="800000"/>
    <a:srgbClr val="009999"/>
    <a:srgbClr val="595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560"/>
    <p:restoredTop sz="96005"/>
  </p:normalViewPr>
  <p:slideViewPr>
    <p:cSldViewPr snapToGrid="0" showGuides="1">
      <p:cViewPr>
        <p:scale>
          <a:sx n="100" d="100"/>
          <a:sy n="100" d="100"/>
        </p:scale>
        <p:origin x="-780" y="-390"/>
      </p:cViewPr>
      <p:guideLst>
        <p:guide orient="horz" pos="1631"/>
        <p:guide pos="295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1" Type="http://schemas.openxmlformats.org/officeDocument/2006/relationships/tags" Target="tags/tag2.xml"/><Relationship Id="rId40" Type="http://schemas.openxmlformats.org/officeDocument/2006/relationships/tableStyles" Target="tableStyles.xml"/><Relationship Id="rId4" Type="http://schemas.openxmlformats.org/officeDocument/2006/relationships/slide" Target="slides/slide1.xml"/><Relationship Id="rId39" Type="http://schemas.openxmlformats.org/officeDocument/2006/relationships/viewProps" Target="viewProps.xml"/><Relationship Id="rId38" Type="http://schemas.openxmlformats.org/officeDocument/2006/relationships/presProps" Target="presProps.xml"/><Relationship Id="rId37" Type="http://schemas.openxmlformats.org/officeDocument/2006/relationships/handoutMaster" Target="handoutMasters/handoutMaster1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>
                <a:ea typeface="微软雅黑" panose="020B0503020204020204" pitchFamily="34" charset="-122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sz="1200">
                <a:ea typeface="微软雅黑" panose="020B0503020204020204" pitchFamily="34" charset="-122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>
                <a:ea typeface="微软雅黑" panose="020B0503020204020204" pitchFamily="34" charset="-122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/>
          <a:p>
            <a:pPr lvl="0" algn="r">
              <a:buNone/>
            </a:pPr>
            <a:fld id="{9A0DB2DC-4C9A-4742-B13C-FB6460FD3503}" type="slidenum">
              <a:rPr lang="zh-CN" altLang="en-US" sz="1200" dirty="0">
                <a:ea typeface="微软雅黑" panose="020B0503020204020204" pitchFamily="34" charset="-122"/>
              </a:rPr>
            </a:fld>
            <a:endParaRPr lang="zh-CN" altLang="en-US" sz="1200" dirty="0">
              <a:ea typeface="微软雅黑" panose="020B0503020204020204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>
                <a:ea typeface="微软雅黑" panose="020B0503020204020204" pitchFamily="34" charset="-122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sz="1200">
                <a:ea typeface="微软雅黑" panose="020B0503020204020204" pitchFamily="34" charset="-122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等线" panose="02010600030101010101" charset="-122"/>
            </a:endParaRPr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等线" panose="02010600030101010101" charset="-122"/>
              </a:rPr>
              <a:t>编辑母版文本样式</a:t>
            </a: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等线" panose="02010600030101010101" charset="-122"/>
            </a:endParaRPr>
          </a:p>
          <a:p>
            <a:pPr marL="3429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等线" panose="02010600030101010101" charset="-122"/>
              </a:rPr>
              <a:t>第二级</a:t>
            </a: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等线" panose="02010600030101010101" charset="-122"/>
            </a:endParaRPr>
          </a:p>
          <a:p>
            <a:pPr marL="6858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等线" panose="02010600030101010101" charset="-122"/>
              </a:rPr>
              <a:t>第三级</a:t>
            </a: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等线" panose="02010600030101010101" charset="-122"/>
            </a:endParaRPr>
          </a:p>
          <a:p>
            <a:pPr marL="10287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等线" panose="02010600030101010101" charset="-122"/>
              </a:rPr>
              <a:t>第四级</a:t>
            </a: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等线" panose="02010600030101010101" charset="-122"/>
            </a:endParaRPr>
          </a:p>
          <a:p>
            <a:pPr marL="13716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等线" panose="02010600030101010101" charset="-122"/>
              </a:rPr>
              <a:t>第五级</a:t>
            </a: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等线" panose="02010600030101010101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>
                <a:ea typeface="微软雅黑" panose="020B0503020204020204" pitchFamily="34" charset="-122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/>
          <a:p>
            <a:pPr lvl="0" algn="r">
              <a:buNone/>
            </a:pPr>
            <a:fld id="{9A0DB2DC-4C9A-4742-B13C-FB6460FD3503}" type="slidenum">
              <a:rPr lang="zh-CN" altLang="en-US" sz="1200" dirty="0">
                <a:ea typeface="微软雅黑" panose="020B0503020204020204" pitchFamily="34" charset="-122"/>
              </a:rPr>
            </a:fld>
            <a:endParaRPr lang="zh-CN" altLang="en-US" sz="1200" dirty="0">
              <a:ea typeface="微软雅黑" panose="020B0503020204020204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等线" panose="02010600030101010101" charset="-122"/>
      </a:defRPr>
    </a:lvl1pPr>
    <a:lvl2pPr marL="34290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等线" panose="02010600030101010101" charset="-122"/>
      </a:defRPr>
    </a:lvl2pPr>
    <a:lvl3pPr marL="68580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等线" panose="02010600030101010101" charset="-122"/>
      </a:defRPr>
    </a:lvl3pPr>
    <a:lvl4pPr marL="102870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等线" panose="02010600030101010101" charset="-122"/>
      </a:defRPr>
    </a:lvl4pPr>
    <a:lvl5pPr marL="137160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等线" panose="02010600030101010101" charset="-122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44035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/>
            <a:endParaRPr lang="zh-CN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56323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57347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58371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59395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0419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1443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2467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3491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4515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45059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r>
              <a:rPr lang="en-US" altLang="zh-CN" dirty="0"/>
              <a:t>3-4</a:t>
            </a:r>
            <a:r>
              <a:rPr lang="zh-CN" altLang="en-US" dirty="0"/>
              <a:t>秒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5539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6563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7587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7587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70659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74755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75779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75779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75779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77827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46083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50179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50179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52227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53251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54275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55299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800725" cy="4357687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图片 6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59875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矩形 7"/>
          <p:cNvSpPr/>
          <p:nvPr/>
        </p:nvSpPr>
        <p:spPr>
          <a:xfrm>
            <a:off x="0" y="661988"/>
            <a:ext cx="9159875" cy="448151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076" name="图片 8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59875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日期占位符 1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8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页脚占位符 2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8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8"/>
          </a:xfrm>
          <a:prstGeom prst="rect">
            <a:avLst/>
          </a:prstGeom>
        </p:spPr>
        <p:txBody>
          <a:bodyPr vert="horz" wrap="square" lIns="68580" tIns="34290" rIns="68580" bIns="34290" numCol="1" anchor="ctr" anchorCtr="0" compatLnSpc="1"/>
          <a:lstStyle/>
          <a:p>
            <a:pPr algn="r">
              <a:buNone/>
            </a:pPr>
            <a:fld id="{9A0DB2DC-4C9A-4742-B13C-FB6460FD3503}" type="slidenum">
              <a:rPr lang="zh-CN" altLang="en-US" dirty="0">
                <a:ea typeface="微软雅黑" panose="020B0503020204020204" pitchFamily="34" charset="-122"/>
              </a:rPr>
            </a:fld>
            <a:endParaRPr lang="zh-CN" altLang="en-US" dirty="0"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8425"/>
            <a:ext cx="3864483" cy="32639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0867" y="1368425"/>
            <a:ext cx="3864483" cy="32639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333829"/>
            <a:ext cx="3655181" cy="617934"/>
          </a:xfrm>
        </p:spPr>
        <p:txBody>
          <a:bodyPr anchor="ctr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1999034"/>
            <a:ext cx="3655181" cy="264321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333829"/>
            <a:ext cx="3673182" cy="617934"/>
          </a:xfrm>
        </p:spPr>
        <p:txBody>
          <a:bodyPr anchor="ctr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1999034"/>
            <a:ext cx="3673182" cy="264321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3124012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342901"/>
            <a:ext cx="4629150" cy="4052888"/>
          </a:xfrm>
        </p:spPr>
        <p:txBody>
          <a:bodyPr vert="horz" wrap="square" lIns="68580" tIns="34290" rIns="68580" bIns="34290" numCol="1" anchor="t" anchorCtr="0" compatLnSpc="1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3124012" cy="2858691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 anchor="ctr"/>
          <a:lstStyle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8425"/>
            <a:ext cx="7886700" cy="3263900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8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8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8"/>
          </a:xfrm>
          <a:prstGeom prst="rect">
            <a:avLst/>
          </a:prstGeom>
        </p:spPr>
        <p:txBody>
          <a:bodyPr vert="horz" wrap="square" lIns="68580" tIns="34290" rIns="68580" bIns="34290" numCol="1" anchor="ctr" anchorCtr="0" compatLnSpc="1"/>
          <a:lstStyle>
            <a:lvl1pPr algn="r">
              <a:defRPr sz="900">
                <a:solidFill>
                  <a:srgbClr val="898989"/>
                </a:solidFill>
                <a:ea typeface="微软雅黑" panose="020B0503020204020204" pitchFamily="34" charset="-122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微软雅黑" panose="020B0503020204020204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微软雅黑" panose="020B0503020204020204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微软雅黑" panose="020B0503020204020204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微软雅黑" panose="020B0503020204020204" pitchFamily="34" charset="-122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微软雅黑" panose="020B0503020204020204" pitchFamily="34" charset="-122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微软雅黑" panose="020B0503020204020204" pitchFamily="34" charset="-122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微软雅黑" panose="020B0503020204020204" pitchFamily="34" charset="-122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微软雅黑" panose="020B0503020204020204" pitchFamily="34" charset="-122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占位符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 anchor="ctr"/>
          <a:lstStyle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2051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8425"/>
            <a:ext cx="7886700" cy="3263900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8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 eaLnBrk="0" hangingPunct="0">
              <a:defRPr sz="900">
                <a:solidFill>
                  <a:schemeClr val="tx1">
                    <a:tint val="75000"/>
                  </a:schemeClr>
                </a:solidFill>
                <a:ea typeface="微软雅黑" panose="020B0503020204020204" pitchFamily="34" charset="-122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8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 eaLnBrk="0" hangingPunct="0">
              <a:defRPr sz="900">
                <a:solidFill>
                  <a:schemeClr val="tx1">
                    <a:tint val="75000"/>
                  </a:schemeClr>
                </a:solidFill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8"/>
          </a:xfrm>
          <a:prstGeom prst="rect">
            <a:avLst/>
          </a:prstGeom>
        </p:spPr>
        <p:txBody>
          <a:bodyPr vert="horz" wrap="square" lIns="68580" tIns="34290" rIns="68580" bIns="34290" numCol="1" anchor="ctr" anchorCtr="0" compatLnSpc="1"/>
          <a:lstStyle>
            <a:lvl1pPr algn="r">
              <a:defRPr sz="900">
                <a:solidFill>
                  <a:srgbClr val="898989"/>
                </a:solidFill>
                <a:ea typeface="微软雅黑" panose="020B0503020204020204" pitchFamily="34" charset="-122"/>
              </a:defRPr>
            </a:lvl1pPr>
          </a:lstStyle>
          <a:p>
            <a:pPr lvl="0">
              <a:buNone/>
            </a:pPr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4.xml"/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png"/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41.jpeg"/><Relationship Id="rId1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43.jpeg"/><Relationship Id="rId1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45.jpeg"/><Relationship Id="rId1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47.jpeg"/><Relationship Id="rId1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2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56.jpeg"/><Relationship Id="rId1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57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7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58.png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9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61.jpeg"/><Relationship Id="rId1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65.png"/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image" Target="../media/image6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18.jpeg"/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图片 6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-1270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099" name="文本框 14"/>
          <p:cNvSpPr txBox="1"/>
          <p:nvPr/>
        </p:nvSpPr>
        <p:spPr>
          <a:xfrm>
            <a:off x="234950" y="1090613"/>
            <a:ext cx="8674100" cy="1177925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 algn="dist"/>
            <a:r>
              <a:rPr lang="zh-CN" alt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培养基层一线管理干部和技术骨干的摇篮</a:t>
            </a:r>
            <a:endParaRPr lang="en-US" altLang="zh-CN" sz="3600" b="1" dirty="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pPr algn="dist"/>
            <a:r>
              <a:rPr lang="zh-CN" alt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世界</a:t>
            </a:r>
            <a:r>
              <a:rPr lang="en-US" altLang="zh-CN" sz="3600" b="1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500</a:t>
            </a:r>
            <a:r>
              <a:rPr lang="zh-CN" alt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强碧桂园集团提供选择就业平台</a:t>
            </a:r>
            <a:endParaRPr lang="zh-CN" altLang="en-US" sz="3600" b="1" dirty="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826443" y="2773363"/>
            <a:ext cx="1491114" cy="3872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ts val="225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225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招生就业</a:t>
            </a:r>
            <a:r>
              <a:rPr kumimoji="0" lang="zh-CN" altLang="en-US" sz="1800" b="1" i="0" u="none" strike="noStrike" kern="1200" cap="none" spc="225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处</a:t>
            </a:r>
            <a:endParaRPr kumimoji="0" lang="en-US" altLang="zh-CN" sz="1800" b="1" i="0" u="none" strike="noStrike" kern="1200" cap="none" spc="225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827245" y="3116263"/>
            <a:ext cx="1475105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225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2022</a:t>
            </a:r>
            <a:r>
              <a:rPr kumimoji="0" lang="zh-CN" altLang="en-US" sz="1800" b="0" i="0" u="none" strike="noStrike" kern="1200" cap="none" spc="225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年</a:t>
            </a:r>
            <a:r>
              <a:rPr kumimoji="0" lang="en-US" altLang="zh-CN" sz="1800" b="0" i="0" u="none" strike="noStrike" kern="1200" cap="none" spc="225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5</a:t>
            </a:r>
            <a:r>
              <a:rPr kumimoji="0" lang="zh-CN" altLang="en-US" sz="1800" b="0" i="0" u="none" strike="noStrike" kern="1200" cap="none" spc="225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月</a:t>
            </a:r>
            <a:endParaRPr kumimoji="0" lang="zh-CN" altLang="en-US" sz="1800" b="0" i="0" u="none" strike="noStrike" kern="1200" cap="none" spc="225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271463" y="58738"/>
            <a:ext cx="5551488" cy="5127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225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一</a:t>
            </a:r>
            <a:r>
              <a:rPr kumimoji="0" lang="en-US" altLang="zh-CN" sz="2400" b="1" i="0" u="none" strike="noStrike" kern="1200" cap="none" spc="225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.</a:t>
            </a:r>
            <a:r>
              <a:rPr kumimoji="0" lang="zh-CN" altLang="en-US" sz="2400" b="1" i="0" u="none" strike="noStrike" kern="1200" cap="none" spc="225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学院概况</a:t>
            </a:r>
            <a:endParaRPr kumimoji="0" lang="zh-CN" altLang="zh-CN" sz="2400" b="1" i="0" u="none" strike="noStrike" kern="1200" cap="none" spc="225" normalizeH="0" baseline="0" noProof="0" dirty="0">
              <a:ln>
                <a:noFill/>
              </a:ln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grpSp>
        <p:nvGrpSpPr>
          <p:cNvPr id="16387" name="组合 20"/>
          <p:cNvGrpSpPr/>
          <p:nvPr/>
        </p:nvGrpSpPr>
        <p:grpSpPr>
          <a:xfrm>
            <a:off x="947506" y="1443038"/>
            <a:ext cx="7539263" cy="3478212"/>
            <a:chOff x="295142" y="637164"/>
            <a:chExt cx="8909499" cy="4246426"/>
          </a:xfrm>
        </p:grpSpPr>
        <p:sp>
          <p:nvSpPr>
            <p:cNvPr id="16389" name="TextBox 1"/>
            <p:cNvSpPr txBox="1"/>
            <p:nvPr/>
          </p:nvSpPr>
          <p:spPr>
            <a:xfrm>
              <a:off x="296131" y="637164"/>
              <a:ext cx="472829" cy="2436219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eaVert" wrap="square">
              <a:spAutoFit/>
            </a:bodyPr>
            <a:lstStyle/>
            <a:p>
              <a:pPr eaLnBrk="0" hangingPunct="0"/>
              <a:r>
                <a:rPr lang="zh-CN" altLang="en-US" sz="1400" b="1" dirty="0">
                  <a:solidFill>
                    <a:srgbClr val="FF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凤凰教学酒店大厅</a:t>
              </a:r>
              <a:endParaRPr lang="zh-CN" altLang="en-US" sz="14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sp>
          <p:nvSpPr>
            <p:cNvPr id="16390" name="TextBox 10"/>
            <p:cNvSpPr txBox="1"/>
            <p:nvPr/>
          </p:nvSpPr>
          <p:spPr>
            <a:xfrm>
              <a:off x="8731812" y="956955"/>
              <a:ext cx="472829" cy="3314188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eaVert" wrap="square">
              <a:spAutoFit/>
            </a:bodyPr>
            <a:lstStyle/>
            <a:p>
              <a:pPr eaLnBrk="0" hangingPunct="0"/>
              <a:r>
                <a:rPr lang="zh-CN" altLang="en-US" sz="1400" b="1" dirty="0" smtClean="0">
                  <a:solidFill>
                    <a:srgbClr val="FF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机器人技术应用创新中心</a:t>
              </a:r>
              <a:endParaRPr lang="zh-CN" altLang="en-US" sz="14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sp>
          <p:nvSpPr>
            <p:cNvPr id="16391" name="TextBox 11"/>
            <p:cNvSpPr txBox="1"/>
            <p:nvPr/>
          </p:nvSpPr>
          <p:spPr>
            <a:xfrm>
              <a:off x="295142" y="3301074"/>
              <a:ext cx="472829" cy="1582516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eaVert">
              <a:spAutoFit/>
            </a:bodyPr>
            <a:lstStyle/>
            <a:p>
              <a:pPr eaLnBrk="0" hangingPunct="0"/>
              <a:r>
                <a:rPr lang="zh-CN" altLang="en-US" sz="1400" b="1" dirty="0">
                  <a:solidFill>
                    <a:srgbClr val="FF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调酒实训室</a:t>
              </a:r>
              <a:endParaRPr lang="zh-CN" altLang="en-US" sz="14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508000" y="795338"/>
            <a:ext cx="6208713" cy="461963"/>
          </a:xfrm>
          <a:prstGeom prst="rect">
            <a:avLst/>
          </a:prstGeom>
          <a:solidFill>
            <a:schemeClr val="accent4"/>
          </a:solidFill>
        </p:spPr>
        <p:txBody>
          <a:bodyPr>
            <a:spAutoFit/>
          </a:bodyPr>
          <a:lstStyle/>
          <a:p>
            <a:pPr marR="0" defTabSz="914400" eaLnBrk="0" hangingPunct="0">
              <a:buClrTx/>
              <a:buSzTx/>
              <a:buFontTx/>
              <a:defRPr/>
            </a:pPr>
            <a:r>
              <a:rPr kumimoji="0" lang="en-US" altLang="zh-CN" sz="2400" kern="1200" cap="none" spc="0" normalizeH="0" baseline="0" noProof="0" dirty="0"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t>1.2 </a:t>
            </a:r>
            <a:r>
              <a:rPr kumimoji="0" lang="zh-CN" altLang="en-US" sz="2400" kern="1200" cap="none" spc="0" normalizeH="0" baseline="0" noProof="0" dirty="0"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t>基本信息：学院设施完善，生活条件优越</a:t>
            </a:r>
            <a:endParaRPr kumimoji="0" lang="zh-CN" altLang="en-US" sz="2400" kern="1200" cap="none" spc="0" normalizeH="0" baseline="0" noProof="0" dirty="0"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" name="图片 1" descr="微信图片_20201118152257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550670" y="1443355"/>
            <a:ext cx="2508250" cy="1881505"/>
          </a:xfrm>
          <a:prstGeom prst="rect">
            <a:avLst/>
          </a:prstGeom>
        </p:spPr>
      </p:pic>
      <p:pic>
        <p:nvPicPr>
          <p:cNvPr id="3" name="图片 2" descr="微信图片_2020111815242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50670" y="3455035"/>
            <a:ext cx="2508250" cy="1635760"/>
          </a:xfrm>
          <a:prstGeom prst="rect">
            <a:avLst/>
          </a:prstGeom>
        </p:spPr>
      </p:pic>
      <p:pic>
        <p:nvPicPr>
          <p:cNvPr id="11" name="图片 10" descr="机器人技术应用创新中心.png"/>
          <p:cNvPicPr>
            <a:picLocks noChangeAspect="1"/>
          </p:cNvPicPr>
          <p:nvPr/>
        </p:nvPicPr>
        <p:blipFill>
          <a:blip r:embed="rId3" cstate="print"/>
          <a:srcRect l="2897" t="1183" r="3640" b="11075"/>
          <a:stretch>
            <a:fillRect/>
          </a:stretch>
        </p:blipFill>
        <p:spPr>
          <a:xfrm>
            <a:off x="4234259" y="1762125"/>
            <a:ext cx="3861991" cy="250507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4818743" y="754745"/>
            <a:ext cx="3831771" cy="25545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2" descr="C:\Users\Administrator\Desktop\2018年招生简章专业介绍\准军事化管理照片增加的\宿舍一角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96" y="3252497"/>
            <a:ext cx="3428628" cy="17635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413" name="TextBox 8"/>
          <p:cNvSpPr txBox="1"/>
          <p:nvPr/>
        </p:nvSpPr>
        <p:spPr>
          <a:xfrm>
            <a:off x="4832350" y="3352800"/>
            <a:ext cx="4092575" cy="1754326"/>
          </a:xfrm>
          <a:prstGeom prst="rect">
            <a:avLst/>
          </a:prstGeom>
          <a:solidFill>
            <a:srgbClr val="FFC000"/>
          </a:solidFill>
          <a:ln w="9525">
            <a:noFill/>
          </a:ln>
        </p:spPr>
        <p:txBody>
          <a:bodyPr>
            <a:spAutoFit/>
          </a:bodyPr>
          <a:lstStyle/>
          <a:p>
            <a:pPr eaLnBrk="0" hangingPunct="0"/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b="1" u="sng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学生公寓</a:t>
            </a:r>
            <a:r>
              <a:rPr lang="en-US" altLang="zh-CN" b="1" u="sng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6</a:t>
            </a:r>
            <a:r>
              <a:rPr lang="zh-CN" altLang="en-US" b="1" u="sng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人</a:t>
            </a:r>
            <a:r>
              <a:rPr lang="en-US" altLang="zh-CN" b="1" u="sng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/</a:t>
            </a:r>
            <a:r>
              <a:rPr lang="zh-CN" altLang="en-US" b="1" u="sng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间</a:t>
            </a:r>
            <a:r>
              <a:rPr lang="zh-CN" altLang="en-US" u="sng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en-US" b="1" u="sng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上床下桌，配备</a:t>
            </a:r>
            <a:r>
              <a:rPr lang="zh-CN" altLang="en-US" b="1" u="sng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空调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、热水器、宽带及独立卫生间、衣柜、电脑桌等。</a:t>
            </a:r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各机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、热水器</a:t>
            </a:r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、宿舍楼配备有小超市、自动售货机、饮水机、洗衣机、洗衣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甩干机等。有专职管理老师，服务到位。</a:t>
            </a:r>
            <a:endParaRPr lang="zh-CN" altLang="en-US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7414" name="TextBox 11"/>
          <p:cNvSpPr txBox="1"/>
          <p:nvPr/>
        </p:nvSpPr>
        <p:spPr>
          <a:xfrm>
            <a:off x="4011295" y="1960563"/>
            <a:ext cx="677863" cy="1727200"/>
          </a:xfrm>
          <a:prstGeom prst="rect">
            <a:avLst/>
          </a:prstGeom>
          <a:solidFill>
            <a:srgbClr val="FFC000"/>
          </a:solidFill>
          <a:ln w="9525">
            <a:noFill/>
          </a:ln>
        </p:spPr>
        <p:txBody>
          <a:bodyPr vert="eaVert" wrap="none">
            <a:spAutoFit/>
          </a:bodyPr>
          <a:lstStyle/>
          <a:p>
            <a:pPr eaLnBrk="0" hangingPunct="0"/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住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得舒心</a:t>
            </a:r>
            <a:endParaRPr lang="zh-CN" altLang="en-US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71463" y="58738"/>
            <a:ext cx="5551488" cy="5127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225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一</a:t>
            </a:r>
            <a:r>
              <a:rPr kumimoji="0" lang="en-US" altLang="zh-CN" sz="2400" b="1" i="0" u="none" strike="noStrike" kern="1200" cap="none" spc="225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.</a:t>
            </a:r>
            <a:r>
              <a:rPr kumimoji="0" lang="zh-CN" altLang="en-US" sz="2400" b="1" i="0" u="none" strike="noStrike" kern="1200" cap="none" spc="225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学院概况</a:t>
            </a:r>
            <a:endParaRPr kumimoji="0" lang="zh-CN" altLang="zh-CN" sz="2400" b="1" i="0" u="none" strike="noStrike" kern="1200" cap="none" spc="225" normalizeH="0" baseline="0" noProof="0" dirty="0">
              <a:ln>
                <a:noFill/>
              </a:ln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9" name="图片 8" descr="IMG_056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0024" y="727075"/>
            <a:ext cx="3624263" cy="2416175"/>
          </a:xfrm>
          <a:prstGeom prst="round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4碧小易快递驿站.jpg"/>
          <p:cNvPicPr>
            <a:picLocks noChangeAspect="1"/>
          </p:cNvPicPr>
          <p:nvPr/>
        </p:nvPicPr>
        <p:blipFill>
          <a:blip r:embed="rId1" cstate="print"/>
          <a:srcRect l="10642" r="4983" b="20946"/>
          <a:stretch>
            <a:fillRect/>
          </a:stretch>
        </p:blipFill>
        <p:spPr>
          <a:xfrm>
            <a:off x="171450" y="714376"/>
            <a:ext cx="3144715" cy="2209799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271463" y="58738"/>
            <a:ext cx="5551488" cy="5127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225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一</a:t>
            </a:r>
            <a:r>
              <a:rPr kumimoji="0" lang="en-US" altLang="zh-CN" sz="2400" b="1" i="0" u="none" strike="noStrike" kern="1200" cap="none" spc="225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.</a:t>
            </a:r>
            <a:r>
              <a:rPr kumimoji="0" lang="zh-CN" altLang="en-US" sz="2400" b="1" i="0" u="none" strike="noStrike" kern="1200" cap="none" spc="225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学院概况</a:t>
            </a:r>
            <a:endParaRPr kumimoji="0" lang="zh-CN" altLang="zh-CN" sz="2400" b="1" i="0" u="none" strike="noStrike" kern="1200" cap="none" spc="225" normalizeH="0" baseline="0" noProof="0" dirty="0">
              <a:ln>
                <a:noFill/>
              </a:ln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8438" name="TextBox 7"/>
          <p:cNvSpPr txBox="1"/>
          <p:nvPr/>
        </p:nvSpPr>
        <p:spPr>
          <a:xfrm>
            <a:off x="1504315" y="4425950"/>
            <a:ext cx="6190615" cy="645160"/>
          </a:xfrm>
          <a:prstGeom prst="rect">
            <a:avLst/>
          </a:prstGeom>
          <a:solidFill>
            <a:srgbClr val="FFC000"/>
          </a:solidFill>
          <a:ln w="9525">
            <a:noFill/>
          </a:ln>
        </p:spPr>
        <p:txBody>
          <a:bodyPr wrap="square">
            <a:spAutoFit/>
          </a:bodyPr>
          <a:lstStyle/>
          <a:p>
            <a:pPr eaLnBrk="0" hangingPunct="0"/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    学校有快递收发点、</a:t>
            </a:r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超市等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，生活便捷，校园周边有美食街，网罗各地美食。</a:t>
            </a:r>
            <a:endParaRPr lang="zh-CN" altLang="en-US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3" name="图片 2" descr="微信图片_2020111815204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99734" y="806767"/>
            <a:ext cx="3491866" cy="1841183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178676" y="2646362"/>
            <a:ext cx="831850" cy="481863"/>
          </a:xfrm>
          <a:prstGeom prst="rect">
            <a:avLst/>
          </a:prstGeom>
          <a:noFill/>
          <a:ln w="63500" cmpd="sng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 smtClean="0">
                <a:solidFill>
                  <a:srgbClr val="000099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早 餐</a:t>
            </a:r>
            <a:endParaRPr lang="zh-CN" altLang="en-US" sz="2000" b="1" dirty="0" smtClean="0">
              <a:solidFill>
                <a:srgbClr val="000099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23926" y="2913062"/>
            <a:ext cx="1123950" cy="553998"/>
          </a:xfrm>
          <a:prstGeom prst="rect">
            <a:avLst/>
          </a:prstGeom>
          <a:noFill/>
          <a:ln w="63500" cmpd="sng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 smtClean="0">
                <a:solidFill>
                  <a:srgbClr val="000099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快递站</a:t>
            </a:r>
            <a:endParaRPr lang="zh-CN" altLang="en-US" sz="2000" b="1" dirty="0" smtClean="0">
              <a:solidFill>
                <a:srgbClr val="000099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3916799" y="741363"/>
            <a:ext cx="1169551" cy="1087437"/>
          </a:xfrm>
          <a:prstGeom prst="rect">
            <a:avLst/>
          </a:prstGeom>
          <a:solidFill>
            <a:srgbClr val="FFC000"/>
          </a:solidFill>
          <a:ln w="9525">
            <a:noFill/>
          </a:ln>
        </p:spPr>
        <p:txBody>
          <a:bodyPr vert="eaVert" wrap="square">
            <a:spAutoFit/>
          </a:bodyPr>
          <a:lstStyle/>
          <a:p>
            <a:pPr eaLnBrk="0" hangingPunct="0"/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吃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得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放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心</a:t>
            </a:r>
            <a:endParaRPr lang="zh-CN" altLang="en-US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3" name="图片 12" descr="3碧选超市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33701" y="2209800"/>
            <a:ext cx="3200400" cy="2133600"/>
          </a:xfrm>
          <a:prstGeom prst="rect">
            <a:avLst/>
          </a:prstGeom>
        </p:spPr>
      </p:pic>
      <p:sp>
        <p:nvSpPr>
          <p:cNvPr id="14" name="文本框 6"/>
          <p:cNvSpPr txBox="1"/>
          <p:nvPr/>
        </p:nvSpPr>
        <p:spPr>
          <a:xfrm>
            <a:off x="6134101" y="3808412"/>
            <a:ext cx="1304924" cy="481863"/>
          </a:xfrm>
          <a:prstGeom prst="rect">
            <a:avLst/>
          </a:prstGeom>
          <a:noFill/>
          <a:ln w="63500" cmpd="sng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 smtClean="0">
                <a:solidFill>
                  <a:srgbClr val="000099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生活超市</a:t>
            </a:r>
            <a:endParaRPr lang="zh-CN" altLang="en-US" sz="2000" b="1" dirty="0" smtClean="0">
              <a:solidFill>
                <a:srgbClr val="000099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2" descr="F:\2017年招生资料\2017招生简章资料\2017年高考类招生简章收集资料\校园文化\篮球赛1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788" y="717550"/>
            <a:ext cx="3060700" cy="214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3" descr="F:\2017年招生资料\2017招生简章资料\2017年高考类招生简章收集资料\校园文化\游泳协会训练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963" y="2967038"/>
            <a:ext cx="3059112" cy="210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TextBox 12"/>
          <p:cNvSpPr txBox="1">
            <a:spLocks noChangeArrowheads="1"/>
          </p:cNvSpPr>
          <p:nvPr/>
        </p:nvSpPr>
        <p:spPr bwMode="auto">
          <a:xfrm>
            <a:off x="357188" y="3470275"/>
            <a:ext cx="3657600" cy="147796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en-US" altLang="zh-CN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配备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齐全的体育馆、足球场、篮球场</a:t>
            </a:r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、排球场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、标准游泳池等你尽情挥洒；轮滑社、街舞团、志愿者协会、舞蹈协会等</a:t>
            </a:r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</a:rPr>
              <a:t>20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多个社团，</a:t>
            </a:r>
            <a:r>
              <a:rPr lang="zh-CN" altLang="en-US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丰富多彩的社团活动等你来体验！</a:t>
            </a:r>
            <a:endParaRPr lang="zh-CN" altLang="en-US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9462" name="TextBox 13"/>
          <p:cNvSpPr txBox="1">
            <a:spLocks noChangeArrowheads="1"/>
          </p:cNvSpPr>
          <p:nvPr/>
        </p:nvSpPr>
        <p:spPr bwMode="auto">
          <a:xfrm>
            <a:off x="4332288" y="1993900"/>
            <a:ext cx="676275" cy="17272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/>
          <a:p>
            <a:pPr eaLnBrk="0" hangingPunct="0"/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玩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得开心</a:t>
            </a:r>
            <a:endParaRPr lang="zh-CN" altLang="en-US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71463" y="58738"/>
            <a:ext cx="5551487" cy="5127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eaLnBrk="0" hangingPunct="0">
              <a:defRPr/>
            </a:pPr>
            <a:r>
              <a:rPr lang="zh-CN" altLang="en-US" sz="2400" b="1" spc="22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一</a:t>
            </a:r>
            <a:r>
              <a:rPr lang="en-US" altLang="zh-CN" sz="2400" b="1" spc="22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.</a:t>
            </a:r>
            <a:r>
              <a:rPr lang="zh-CN" altLang="en-US" sz="2400" b="1" spc="22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学院概况</a:t>
            </a:r>
            <a:endParaRPr lang="zh-CN" altLang="zh-CN" sz="2400" b="1" spc="225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9" name="图片 8" descr="中秋节师生游园活动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0352" y="647699"/>
            <a:ext cx="4002215" cy="27146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微信图片_20200623214552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4573411" y="3048000"/>
            <a:ext cx="2436989" cy="2095500"/>
          </a:xfrm>
          <a:prstGeom prst="rect">
            <a:avLst/>
          </a:prstGeom>
        </p:spPr>
      </p:pic>
      <p:pic>
        <p:nvPicPr>
          <p:cNvPr id="7" name="图片 6" descr="1ee88ea38398aa4b498a78978bde09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85900" y="1781175"/>
            <a:ext cx="2728913" cy="1819275"/>
          </a:xfrm>
          <a:prstGeom prst="rect">
            <a:avLst/>
          </a:prstGeom>
        </p:spPr>
      </p:pic>
      <p:sp>
        <p:nvSpPr>
          <p:cNvPr id="19462" name="TextBox 13"/>
          <p:cNvSpPr txBox="1"/>
          <p:nvPr/>
        </p:nvSpPr>
        <p:spPr>
          <a:xfrm>
            <a:off x="4246563" y="612775"/>
            <a:ext cx="676275" cy="1727200"/>
          </a:xfrm>
          <a:prstGeom prst="rect">
            <a:avLst/>
          </a:prstGeom>
          <a:solidFill>
            <a:srgbClr val="FFC000"/>
          </a:solidFill>
          <a:ln w="9525">
            <a:noFill/>
          </a:ln>
        </p:spPr>
        <p:txBody>
          <a:bodyPr vert="eaVert" wrap="none">
            <a:spAutoFit/>
          </a:bodyPr>
          <a:lstStyle/>
          <a:p>
            <a:pPr eaLnBrk="0" hangingPunct="0"/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玩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得开心</a:t>
            </a:r>
            <a:endParaRPr lang="zh-CN" altLang="en-US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71463" y="58738"/>
            <a:ext cx="5551488" cy="5127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225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一</a:t>
            </a:r>
            <a:r>
              <a:rPr kumimoji="0" lang="en-US" altLang="zh-CN" sz="2400" b="1" i="0" u="none" strike="noStrike" kern="1200" cap="none" spc="225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.</a:t>
            </a:r>
            <a:r>
              <a:rPr kumimoji="0" lang="zh-CN" altLang="en-US" sz="2400" b="1" i="0" u="none" strike="noStrike" kern="1200" cap="none" spc="225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学院概况</a:t>
            </a:r>
            <a:endParaRPr kumimoji="0" lang="zh-CN" altLang="zh-CN" sz="2400" b="1" i="0" u="none" strike="noStrike" kern="1200" cap="none" spc="225" normalizeH="0" baseline="0" noProof="0" dirty="0">
              <a:ln>
                <a:noFill/>
              </a:ln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4" name="图片 3" descr="0234829c050514f5e108087387960e2.jpg"/>
          <p:cNvPicPr>
            <a:picLocks noChangeAspect="1"/>
          </p:cNvPicPr>
          <p:nvPr/>
        </p:nvPicPr>
        <p:blipFill>
          <a:blip r:embed="rId3" cstate="print"/>
          <a:srcRect t="15347"/>
          <a:stretch>
            <a:fillRect/>
          </a:stretch>
        </p:blipFill>
        <p:spPr>
          <a:xfrm>
            <a:off x="0" y="619125"/>
            <a:ext cx="2886075" cy="1628775"/>
          </a:xfrm>
          <a:prstGeom prst="rect">
            <a:avLst/>
          </a:prstGeom>
        </p:spPr>
      </p:pic>
      <p:pic>
        <p:nvPicPr>
          <p:cNvPr id="12" name="图片 11" descr="英语配音大赛活动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64300" y="1828800"/>
            <a:ext cx="2679700" cy="2009775"/>
          </a:xfrm>
          <a:prstGeom prst="rect">
            <a:avLst/>
          </a:prstGeom>
        </p:spPr>
      </p:pic>
      <p:pic>
        <p:nvPicPr>
          <p:cNvPr id="11" name="图片 10" descr="3.jpg"/>
          <p:cNvPicPr>
            <a:picLocks noChangeAspect="1"/>
          </p:cNvPicPr>
          <p:nvPr/>
        </p:nvPicPr>
        <p:blipFill>
          <a:blip r:embed="rId5" cstate="print"/>
          <a:srcRect t="10329" b="7512"/>
          <a:stretch>
            <a:fillRect/>
          </a:stretch>
        </p:blipFill>
        <p:spPr>
          <a:xfrm>
            <a:off x="4972050" y="609600"/>
            <a:ext cx="3043238" cy="1666875"/>
          </a:xfrm>
          <a:prstGeom prst="rect">
            <a:avLst/>
          </a:prstGeom>
        </p:spPr>
      </p:pic>
      <p:sp>
        <p:nvSpPr>
          <p:cNvPr id="13" name="左箭头标注 12"/>
          <p:cNvSpPr/>
          <p:nvPr/>
        </p:nvSpPr>
        <p:spPr>
          <a:xfrm>
            <a:off x="2914649" y="1085850"/>
            <a:ext cx="1190625" cy="457200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769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>
                <a:solidFill>
                  <a:srgbClr val="FFFF00"/>
                </a:solidFill>
              </a:rPr>
              <a:t>爱舞社</a:t>
            </a:r>
            <a:endParaRPr lang="zh-CN" altLang="en-US" b="1" dirty="0">
              <a:solidFill>
                <a:srgbClr val="FFFF00"/>
              </a:solidFill>
            </a:endParaRPr>
          </a:p>
        </p:txBody>
      </p:sp>
      <p:sp>
        <p:nvSpPr>
          <p:cNvPr id="14" name="右箭头标注 13"/>
          <p:cNvSpPr/>
          <p:nvPr/>
        </p:nvSpPr>
        <p:spPr>
          <a:xfrm>
            <a:off x="161925" y="2724150"/>
            <a:ext cx="1285875" cy="476250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7460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>
                <a:solidFill>
                  <a:srgbClr val="FFFF00"/>
                </a:solidFill>
              </a:rPr>
              <a:t>轮滑社</a:t>
            </a:r>
            <a:endParaRPr lang="zh-CN" altLang="en-US" b="1" dirty="0">
              <a:solidFill>
                <a:srgbClr val="FFFF00"/>
              </a:solidFill>
            </a:endParaRPr>
          </a:p>
        </p:txBody>
      </p:sp>
      <p:sp>
        <p:nvSpPr>
          <p:cNvPr id="16" name="左箭头标注 15"/>
          <p:cNvSpPr/>
          <p:nvPr/>
        </p:nvSpPr>
        <p:spPr>
          <a:xfrm>
            <a:off x="3152773" y="4162424"/>
            <a:ext cx="1247777" cy="485775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815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 smtClean="0">
                <a:solidFill>
                  <a:srgbClr val="FFFF00"/>
                </a:solidFill>
              </a:rPr>
              <a:t>足球协会</a:t>
            </a:r>
            <a:endParaRPr lang="zh-CN" altLang="en-US" sz="1600" b="1" dirty="0">
              <a:solidFill>
                <a:srgbClr val="FFFF00"/>
              </a:solidFill>
            </a:endParaRPr>
          </a:p>
        </p:txBody>
      </p:sp>
      <p:sp>
        <p:nvSpPr>
          <p:cNvPr id="17" name="左箭头标注 16"/>
          <p:cNvSpPr/>
          <p:nvPr/>
        </p:nvSpPr>
        <p:spPr>
          <a:xfrm>
            <a:off x="7953375" y="1019175"/>
            <a:ext cx="1190625" cy="457200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769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b="1" dirty="0" smtClean="0">
                <a:solidFill>
                  <a:srgbClr val="FFFF00"/>
                </a:solidFill>
              </a:rPr>
              <a:t>书画协会</a:t>
            </a:r>
            <a:endParaRPr lang="zh-CN" altLang="en-US" sz="1400" b="1" dirty="0">
              <a:solidFill>
                <a:srgbClr val="FFFF00"/>
              </a:solidFill>
            </a:endParaRPr>
          </a:p>
        </p:txBody>
      </p:sp>
      <p:sp>
        <p:nvSpPr>
          <p:cNvPr id="18" name="下箭头标注 17"/>
          <p:cNvSpPr/>
          <p:nvPr/>
        </p:nvSpPr>
        <p:spPr>
          <a:xfrm>
            <a:off x="5029200" y="2524125"/>
            <a:ext cx="1200150" cy="5334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>
                <a:solidFill>
                  <a:srgbClr val="FFFF00"/>
                </a:solidFill>
              </a:rPr>
              <a:t>跆拳道社</a:t>
            </a:r>
            <a:endParaRPr lang="zh-CN" altLang="en-US" b="1" dirty="0">
              <a:solidFill>
                <a:srgbClr val="FFFF00"/>
              </a:solidFill>
            </a:endParaRPr>
          </a:p>
        </p:txBody>
      </p:sp>
      <p:sp>
        <p:nvSpPr>
          <p:cNvPr id="19" name="上箭头标注 18"/>
          <p:cNvSpPr/>
          <p:nvPr/>
        </p:nvSpPr>
        <p:spPr>
          <a:xfrm>
            <a:off x="7429500" y="3905250"/>
            <a:ext cx="1352550" cy="609600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>
                <a:solidFill>
                  <a:srgbClr val="FFFF00"/>
                </a:solidFill>
              </a:rPr>
              <a:t>英语角</a:t>
            </a:r>
            <a:endParaRPr lang="zh-CN" altLang="en-US" b="1" dirty="0">
              <a:solidFill>
                <a:srgbClr val="FFFF00"/>
              </a:solidFill>
            </a:endParaRPr>
          </a:p>
        </p:txBody>
      </p:sp>
      <p:pic>
        <p:nvPicPr>
          <p:cNvPr id="20" name="图片 19" descr="足球社，以球会友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3421863"/>
            <a:ext cx="3067050" cy="172163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271463" y="58738"/>
            <a:ext cx="5551488" cy="5127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225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一</a:t>
            </a:r>
            <a:r>
              <a:rPr kumimoji="0" lang="en-US" altLang="zh-CN" sz="2400" b="1" i="0" u="none" strike="noStrike" kern="1200" cap="none" spc="225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.</a:t>
            </a:r>
            <a:r>
              <a:rPr kumimoji="0" lang="zh-CN" altLang="en-US" sz="2400" b="1" i="0" u="none" strike="noStrike" kern="1200" cap="none" spc="225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学院概况</a:t>
            </a:r>
            <a:endParaRPr kumimoji="0" lang="zh-CN" altLang="zh-CN" sz="2400" b="1" i="0" u="none" strike="noStrike" kern="1200" cap="none" spc="225" normalizeH="0" baseline="0" noProof="0" dirty="0">
              <a:ln>
                <a:noFill/>
              </a:ln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grpSp>
        <p:nvGrpSpPr>
          <p:cNvPr id="20483" name="组合 18"/>
          <p:cNvGrpSpPr/>
          <p:nvPr/>
        </p:nvGrpSpPr>
        <p:grpSpPr>
          <a:xfrm>
            <a:off x="2982913" y="1681163"/>
            <a:ext cx="3059112" cy="2570162"/>
            <a:chOff x="3012136" y="1680736"/>
            <a:chExt cx="3057985" cy="2570832"/>
          </a:xfrm>
        </p:grpSpPr>
        <p:pic>
          <p:nvPicPr>
            <p:cNvPr id="20491" name="Picture 2" descr="C:\Users\Administrator\Desktop\2018年招生简章专业介绍\学院照片（招生）\学院介绍(照片)\学院照片\学院举行基层一线管理干部校企合作联合培养签约仪式.JPG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3012136" y="2358268"/>
              <a:ext cx="3057985" cy="189330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0492" name="TextBox 15"/>
            <p:cNvSpPr txBox="1"/>
            <p:nvPr/>
          </p:nvSpPr>
          <p:spPr>
            <a:xfrm>
              <a:off x="3264414" y="1680736"/>
              <a:ext cx="2524835" cy="64633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altLang="zh-CN" dirty="0">
                  <a:latin typeface="楷体" panose="02010609060101010101" pitchFamily="49" charset="-122"/>
                  <a:ea typeface="楷体" panose="02010609060101010101" pitchFamily="49" charset="-122"/>
                </a:rPr>
                <a:t>2.</a:t>
              </a:r>
              <a:r>
                <a:rPr lang="zh-CN" altLang="en-US" dirty="0">
                  <a:latin typeface="楷体" panose="02010609060101010101" pitchFamily="49" charset="-122"/>
                  <a:ea typeface="楷体" panose="02010609060101010101" pitchFamily="49" charset="-122"/>
                </a:rPr>
                <a:t>产教深度融合，校企共育优质人才。</a:t>
              </a:r>
              <a:endParaRPr lang="zh-CN" altLang="en-US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508000" y="795338"/>
            <a:ext cx="8004175" cy="461963"/>
          </a:xfrm>
          <a:prstGeom prst="rect">
            <a:avLst/>
          </a:prstGeom>
          <a:solidFill>
            <a:schemeClr val="accent4"/>
          </a:solidFill>
        </p:spPr>
        <p:txBody>
          <a:bodyPr>
            <a:spAutoFit/>
          </a:bodyPr>
          <a:lstStyle/>
          <a:p>
            <a:pPr marR="0" defTabSz="914400" eaLnBrk="0" hangingPunct="0">
              <a:buClrTx/>
              <a:buSzTx/>
              <a:buFontTx/>
              <a:defRPr/>
            </a:pPr>
            <a:r>
              <a:rPr kumimoji="0" lang="en-US" altLang="zh-CN" sz="2400" kern="1200" cap="none" spc="0" normalizeH="0" baseline="0" noProof="0" dirty="0"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t>1.3.1 </a:t>
            </a:r>
            <a:r>
              <a:rPr kumimoji="0" lang="zh-CN" altLang="en-US" sz="2400" kern="1200" cap="none" spc="0" normalizeH="0" baseline="0" noProof="0" dirty="0"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t>办学特色：以干部或骨干的目标提升</a:t>
            </a:r>
            <a:r>
              <a:rPr kumimoji="0" lang="zh-CN" altLang="en-US" sz="2400" kern="1200" cap="none" spc="0" normalizeH="0" baseline="0" noProof="0" dirty="0"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t>做事的专业能力</a:t>
            </a:r>
            <a:endParaRPr kumimoji="0" lang="zh-CN" altLang="en-US" sz="2400" kern="1200" cap="none" spc="0" normalizeH="0" baseline="0" noProof="0" dirty="0">
              <a:solidFill>
                <a:srgbClr val="FF0000"/>
              </a:solidFill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0485" name="组合 20"/>
          <p:cNvGrpSpPr/>
          <p:nvPr/>
        </p:nvGrpSpPr>
        <p:grpSpPr>
          <a:xfrm>
            <a:off x="174625" y="1458913"/>
            <a:ext cx="2503488" cy="2105025"/>
            <a:chOff x="174172" y="1458685"/>
            <a:chExt cx="2503714" cy="2104855"/>
          </a:xfrm>
        </p:grpSpPr>
        <p:sp>
          <p:nvSpPr>
            <p:cNvPr id="20489" name="TextBox 4"/>
            <p:cNvSpPr txBox="1"/>
            <p:nvPr/>
          </p:nvSpPr>
          <p:spPr>
            <a:xfrm>
              <a:off x="174172" y="2917209"/>
              <a:ext cx="2503714" cy="64633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altLang="zh-CN" dirty="0">
                  <a:latin typeface="楷体" panose="02010609060101010101" pitchFamily="49" charset="-122"/>
                  <a:ea typeface="楷体" panose="02010609060101010101" pitchFamily="49" charset="-122"/>
                </a:rPr>
                <a:t>1.</a:t>
              </a:r>
              <a:r>
                <a:rPr lang="zh-CN" altLang="en-US" dirty="0">
                  <a:latin typeface="楷体" panose="02010609060101010101" pitchFamily="49" charset="-122"/>
                  <a:ea typeface="楷体" panose="02010609060101010101" pitchFamily="49" charset="-122"/>
                </a:rPr>
                <a:t>紧跟社会需求，精准人才培养定位。</a:t>
              </a:r>
              <a:endParaRPr lang="zh-CN" altLang="en-US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pic>
          <p:nvPicPr>
            <p:cNvPr id="20490" name="Picture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48343" y="1458685"/>
              <a:ext cx="2220687" cy="1480458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20486" name="组合 21"/>
          <p:cNvGrpSpPr/>
          <p:nvPr/>
        </p:nvGrpSpPr>
        <p:grpSpPr>
          <a:xfrm>
            <a:off x="6378575" y="2560638"/>
            <a:ext cx="2570163" cy="2103437"/>
            <a:chOff x="6379029" y="2559918"/>
            <a:chExt cx="2569028" cy="2103930"/>
          </a:xfrm>
        </p:grpSpPr>
        <p:sp>
          <p:nvSpPr>
            <p:cNvPr id="20487" name="TextBox 16"/>
            <p:cNvSpPr txBox="1"/>
            <p:nvPr/>
          </p:nvSpPr>
          <p:spPr>
            <a:xfrm>
              <a:off x="6379029" y="2559918"/>
              <a:ext cx="2569028" cy="64633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altLang="zh-CN" dirty="0">
                  <a:latin typeface="楷体" panose="02010609060101010101" pitchFamily="49" charset="-122"/>
                  <a:ea typeface="楷体" panose="02010609060101010101" pitchFamily="49" charset="-122"/>
                </a:rPr>
                <a:t>3.</a:t>
              </a:r>
              <a:r>
                <a:rPr lang="zh-CN" altLang="en-US" dirty="0">
                  <a:latin typeface="楷体" panose="02010609060101010101" pitchFamily="49" charset="-122"/>
                  <a:ea typeface="楷体" panose="02010609060101010101" pitchFamily="49" charset="-122"/>
                </a:rPr>
                <a:t>改革教学模式，提升人才培养质量。</a:t>
              </a:r>
              <a:endParaRPr lang="zh-CN" altLang="en-US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pic>
          <p:nvPicPr>
            <p:cNvPr id="20488" name="Picture 4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22571" y="3197539"/>
              <a:ext cx="2362200" cy="1466309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271463" y="58738"/>
            <a:ext cx="5551488" cy="5127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225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一</a:t>
            </a:r>
            <a:r>
              <a:rPr kumimoji="0" lang="en-US" altLang="zh-CN" sz="2400" b="1" i="0" u="none" strike="noStrike" kern="1200" cap="none" spc="225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.</a:t>
            </a:r>
            <a:r>
              <a:rPr kumimoji="0" lang="zh-CN" altLang="en-US" sz="2400" b="1" i="0" u="none" strike="noStrike" kern="1200" cap="none" spc="225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学院概况</a:t>
            </a:r>
            <a:endParaRPr kumimoji="0" lang="zh-CN" altLang="zh-CN" sz="2400" b="1" i="0" u="none" strike="noStrike" kern="1200" cap="none" spc="225" normalizeH="0" baseline="0" noProof="0" dirty="0">
              <a:ln>
                <a:noFill/>
              </a:ln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8000" y="795338"/>
            <a:ext cx="8091488" cy="461963"/>
          </a:xfrm>
          <a:prstGeom prst="rect">
            <a:avLst/>
          </a:prstGeom>
          <a:solidFill>
            <a:schemeClr val="accent4"/>
          </a:solidFill>
        </p:spPr>
        <p:txBody>
          <a:bodyPr>
            <a:spAutoFit/>
          </a:bodyPr>
          <a:lstStyle/>
          <a:p>
            <a:pPr marR="0" defTabSz="914400" eaLnBrk="0" hangingPunct="0">
              <a:buClrTx/>
              <a:buSzTx/>
              <a:buFontTx/>
              <a:defRPr/>
            </a:pPr>
            <a:r>
              <a:rPr kumimoji="0" lang="en-US" altLang="zh-CN" sz="2400" kern="1200" cap="none" spc="0" normalizeH="0" baseline="0" noProof="0" dirty="0"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t>1.3.2 </a:t>
            </a:r>
            <a:r>
              <a:rPr kumimoji="0" lang="zh-CN" altLang="en-US" sz="2400" kern="1200" cap="none" spc="0" normalizeH="0" baseline="0" noProof="0" dirty="0"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t>办学特色：以干部或骨干的目标塑造</a:t>
            </a:r>
            <a:r>
              <a:rPr kumimoji="0" lang="zh-CN" altLang="en-US" sz="2400" kern="1200" cap="none" spc="0" normalizeH="0" baseline="0" noProof="0" dirty="0"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t>做人的优良品质</a:t>
            </a:r>
            <a:endParaRPr kumimoji="0" lang="zh-CN" altLang="en-US" sz="2400" kern="1200" cap="none" spc="0" normalizeH="0" baseline="0" noProof="0" dirty="0">
              <a:solidFill>
                <a:srgbClr val="FF0000"/>
              </a:solidFill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1508" name="组合 14"/>
          <p:cNvGrpSpPr/>
          <p:nvPr/>
        </p:nvGrpSpPr>
        <p:grpSpPr>
          <a:xfrm>
            <a:off x="4876800" y="1471613"/>
            <a:ext cx="3995738" cy="3452812"/>
            <a:chOff x="446314" y="1449377"/>
            <a:chExt cx="3995057" cy="3454050"/>
          </a:xfrm>
        </p:grpSpPr>
        <p:sp>
          <p:nvSpPr>
            <p:cNvPr id="21513" name="TextBox 4"/>
            <p:cNvSpPr txBox="1"/>
            <p:nvPr/>
          </p:nvSpPr>
          <p:spPr>
            <a:xfrm>
              <a:off x="774871" y="1449377"/>
              <a:ext cx="3174459" cy="44307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eaLnBrk="0" hangingPunct="0">
                <a:lnSpc>
                  <a:spcPct val="150000"/>
                </a:lnSpc>
              </a:pPr>
              <a:r>
                <a:rPr lang="en-US" altLang="zh-CN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 2.</a:t>
              </a:r>
              <a:r>
                <a:rPr lang="zh-CN" altLang="en-US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坚持导师制度，全员育人</a:t>
              </a:r>
              <a:endParaRPr lang="zh-CN" altLang="en-US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grpSp>
          <p:nvGrpSpPr>
            <p:cNvPr id="21514" name="组合 13"/>
            <p:cNvGrpSpPr/>
            <p:nvPr/>
          </p:nvGrpSpPr>
          <p:grpSpPr>
            <a:xfrm>
              <a:off x="446314" y="2016686"/>
              <a:ext cx="3995057" cy="2886741"/>
              <a:chOff x="446314" y="2016686"/>
              <a:chExt cx="3995057" cy="2886741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" cstate="print"/>
              <a:srcRect/>
              <a:stretch>
                <a:fillRect/>
              </a:stretch>
            </p:blipFill>
            <p:spPr bwMode="auto">
              <a:xfrm>
                <a:off x="446314" y="2016317"/>
                <a:ext cx="3961725" cy="2642547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446314" y="4627103"/>
                <a:ext cx="3995057" cy="276324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txBody>
              <a:bodyPr>
                <a:spAutoFit/>
              </a:bodyPr>
              <a:lstStyle/>
              <a:p>
                <a:pPr marR="0" algn="ctr" defTabSz="914400" eaLnBrk="0" hangingPunct="0">
                  <a:buClrTx/>
                  <a:buSzTx/>
                  <a:buFontTx/>
                  <a:defRPr/>
                </a:pPr>
                <a:r>
                  <a:rPr kumimoji="0" lang="zh-CN" altLang="en-US" sz="1200" kern="1200" cap="none" spc="0" normalizeH="0" baseline="0" noProof="0" dirty="0">
                    <a:latin typeface="楷体" panose="02010609060101010101" pitchFamily="49" charset="-122"/>
                    <a:ea typeface="楷体" panose="02010609060101010101" pitchFamily="49" charset="-122"/>
                    <a:cs typeface="+mn-cs"/>
                  </a:rPr>
                  <a:t>学生导师、学院院长与学生谈心</a:t>
                </a:r>
                <a:endParaRPr kumimoji="0" lang="zh-CN" altLang="en-US" sz="1200" kern="1200" cap="none" spc="0" normalizeH="0" baseline="0" noProof="0" dirty="0"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endParaRPr>
              </a:p>
            </p:txBody>
          </p:sp>
        </p:grpSp>
      </p:grpSp>
      <p:grpSp>
        <p:nvGrpSpPr>
          <p:cNvPr id="21509" name="组合 18"/>
          <p:cNvGrpSpPr/>
          <p:nvPr/>
        </p:nvGrpSpPr>
        <p:grpSpPr>
          <a:xfrm>
            <a:off x="417513" y="1468438"/>
            <a:ext cx="3995737" cy="3452812"/>
            <a:chOff x="370113" y="1449375"/>
            <a:chExt cx="3995057" cy="3452691"/>
          </a:xfrm>
        </p:grpSpPr>
        <p:sp>
          <p:nvSpPr>
            <p:cNvPr id="16" name="TextBox 15"/>
            <p:cNvSpPr txBox="1"/>
            <p:nvPr/>
          </p:nvSpPr>
          <p:spPr>
            <a:xfrm>
              <a:off x="370113" y="4625851"/>
              <a:ext cx="3995057" cy="276215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>
              <a:spAutoFit/>
            </a:bodyPr>
            <a:lstStyle/>
            <a:p>
              <a:pPr marR="0" algn="ctr" defTabSz="914400" eaLnBrk="0" hangingPunct="0">
                <a:buClrTx/>
                <a:buSzTx/>
                <a:buFontTx/>
                <a:defRPr/>
              </a:pPr>
              <a:r>
                <a:rPr kumimoji="0" lang="zh-CN" altLang="en-US" sz="1200" kern="1200" cap="none" spc="0" normalizeH="0" baseline="0" noProof="0" dirty="0"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焦裕禄女儿焦守云为我院师生讲</a:t>
              </a:r>
              <a:r>
                <a:rPr kumimoji="0" lang="en-US" altLang="zh-CN" sz="1200" kern="1200" cap="none" spc="0" normalizeH="0" baseline="0" noProof="0" dirty="0"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《</a:t>
              </a:r>
              <a:r>
                <a:rPr kumimoji="0" lang="zh-CN" altLang="en-US" sz="1200" kern="1200" cap="none" spc="0" normalizeH="0" baseline="0" noProof="0" dirty="0"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我的父亲焦裕禄</a:t>
              </a:r>
              <a:r>
                <a:rPr kumimoji="0" lang="en-US" altLang="zh-CN" sz="1200" kern="1200" cap="none" spc="0" normalizeH="0" baseline="0" noProof="0" dirty="0"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》</a:t>
              </a:r>
              <a:r>
                <a:rPr kumimoji="0" lang="zh-CN" altLang="en-US" sz="1200" kern="1200" cap="none" spc="0" normalizeH="0" baseline="0" noProof="0" dirty="0"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讲座</a:t>
              </a:r>
              <a:endParaRPr kumimoji="0" lang="zh-CN" altLang="en-US" sz="1200" kern="1200" cap="none" spc="0" normalizeH="0" baseline="0" noProof="0" dirty="0">
                <a:latin typeface="楷体" panose="02010609060101010101" pitchFamily="49" charset="-122"/>
                <a:ea typeface="楷体" panose="02010609060101010101" pitchFamily="49" charset="-122"/>
                <a:cs typeface="+mn-cs"/>
              </a:endParaRPr>
            </a:p>
          </p:txBody>
        </p:sp>
        <p:sp>
          <p:nvSpPr>
            <p:cNvPr id="21512" name="TextBox 4"/>
            <p:cNvSpPr txBox="1"/>
            <p:nvPr/>
          </p:nvSpPr>
          <p:spPr>
            <a:xfrm>
              <a:off x="785967" y="1449375"/>
              <a:ext cx="3174460" cy="50798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eaLnBrk="0" hangingPunct="0">
                <a:lnSpc>
                  <a:spcPct val="150000"/>
                </a:lnSpc>
              </a:pPr>
              <a:r>
                <a:rPr lang="en-US" altLang="zh-CN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1.</a:t>
              </a:r>
              <a:r>
                <a:rPr lang="zh-CN" altLang="en-US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坚持思政改革，名家主导</a:t>
              </a:r>
              <a:endParaRPr lang="zh-CN" altLang="en-US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pic>
        <p:nvPicPr>
          <p:cNvPr id="21510" name="图片 19" descr="4、焦裕禄女儿焦守云为我院师生讲《我的父亲焦裕禄》讲座（换第4页郑宏彪）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9575" y="2028825"/>
            <a:ext cx="4000500" cy="26193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271463" y="58738"/>
            <a:ext cx="5551488" cy="5127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225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一</a:t>
            </a:r>
            <a:r>
              <a:rPr kumimoji="0" lang="en-US" altLang="zh-CN" sz="2400" b="1" i="0" u="none" strike="noStrike" kern="1200" cap="none" spc="225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.</a:t>
            </a:r>
            <a:r>
              <a:rPr kumimoji="0" lang="zh-CN" altLang="en-US" sz="2400" b="1" i="0" u="none" strike="noStrike" kern="1200" cap="none" spc="225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学院概况</a:t>
            </a:r>
            <a:endParaRPr kumimoji="0" lang="zh-CN" altLang="zh-CN" sz="2400" b="1" i="0" u="none" strike="noStrike" kern="1200" cap="none" spc="225" normalizeH="0" baseline="0" noProof="0" dirty="0">
              <a:ln>
                <a:noFill/>
              </a:ln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8000" y="795338"/>
            <a:ext cx="8091488" cy="461963"/>
          </a:xfrm>
          <a:prstGeom prst="rect">
            <a:avLst/>
          </a:prstGeom>
          <a:solidFill>
            <a:schemeClr val="accent4"/>
          </a:solidFill>
        </p:spPr>
        <p:txBody>
          <a:bodyPr>
            <a:spAutoFit/>
          </a:bodyPr>
          <a:lstStyle/>
          <a:p>
            <a:pPr marR="0" defTabSz="914400" eaLnBrk="0" hangingPunct="0">
              <a:buClrTx/>
              <a:buSzTx/>
              <a:buFontTx/>
              <a:defRPr/>
            </a:pPr>
            <a:r>
              <a:rPr kumimoji="0" lang="en-US" altLang="zh-CN" sz="2400" kern="1200" cap="none" spc="0" normalizeH="0" baseline="0" noProof="0" dirty="0"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t>1.3.2 </a:t>
            </a:r>
            <a:r>
              <a:rPr kumimoji="0" lang="zh-CN" altLang="en-US" sz="2400" kern="1200" cap="none" spc="0" normalizeH="0" baseline="0" noProof="0" dirty="0"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t>办学特色：以干部或骨干的目标塑造</a:t>
            </a:r>
            <a:r>
              <a:rPr kumimoji="0" lang="zh-CN" altLang="en-US" sz="2400" kern="1200" cap="none" spc="0" normalizeH="0" baseline="0" noProof="0" dirty="0"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t>做人的优良品质</a:t>
            </a:r>
            <a:endParaRPr kumimoji="0" lang="zh-CN" altLang="en-US" sz="2400" kern="1200" cap="none" spc="0" normalizeH="0" baseline="0" noProof="0" dirty="0">
              <a:solidFill>
                <a:srgbClr val="FF0000"/>
              </a:solidFill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2532" name="组合 18"/>
          <p:cNvGrpSpPr/>
          <p:nvPr/>
        </p:nvGrpSpPr>
        <p:grpSpPr>
          <a:xfrm>
            <a:off x="369888" y="1449388"/>
            <a:ext cx="3995737" cy="3443287"/>
            <a:chOff x="370110" y="1449375"/>
            <a:chExt cx="3995060" cy="3443166"/>
          </a:xfrm>
        </p:grpSpPr>
        <p:grpSp>
          <p:nvGrpSpPr>
            <p:cNvPr id="22536" name="组合 12"/>
            <p:cNvGrpSpPr/>
            <p:nvPr/>
          </p:nvGrpSpPr>
          <p:grpSpPr>
            <a:xfrm>
              <a:off x="370113" y="1449375"/>
              <a:ext cx="3995057" cy="3443166"/>
              <a:chOff x="370113" y="1449375"/>
              <a:chExt cx="3995057" cy="3443166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370110" y="4616326"/>
                <a:ext cx="3995060" cy="276215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txBody>
              <a:bodyPr>
                <a:spAutoFit/>
              </a:bodyPr>
              <a:lstStyle/>
              <a:p>
                <a:pPr marR="0" algn="ctr" defTabSz="914400" eaLnBrk="0" hangingPunct="0">
                  <a:buClrTx/>
                  <a:buSzTx/>
                  <a:buFontTx/>
                  <a:defRPr/>
                </a:pPr>
                <a:r>
                  <a:rPr kumimoji="0" lang="zh-CN" altLang="en-US" sz="1200" kern="1200" cap="none" spc="0" normalizeH="0" baseline="0" noProof="0" dirty="0">
                    <a:latin typeface="楷体" panose="02010609060101010101" pitchFamily="49" charset="-122"/>
                    <a:ea typeface="楷体" panose="02010609060101010101" pitchFamily="49" charset="-122"/>
                    <a:cs typeface="+mn-cs"/>
                  </a:rPr>
                  <a:t>每周一次的“升旗主题日”活动</a:t>
                </a:r>
                <a:endParaRPr kumimoji="0" lang="zh-CN" altLang="en-US" sz="1200" kern="1200" cap="none" spc="0" normalizeH="0" baseline="0" noProof="0" dirty="0"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endParaRPr>
              </a:p>
            </p:txBody>
          </p:sp>
          <p:sp>
            <p:nvSpPr>
              <p:cNvPr id="22539" name="TextBox 4"/>
              <p:cNvSpPr txBox="1"/>
              <p:nvPr/>
            </p:nvSpPr>
            <p:spPr>
              <a:xfrm>
                <a:off x="785965" y="1449375"/>
                <a:ext cx="3174462" cy="50798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eaLnBrk="0" hangingPunct="0">
                  <a:lnSpc>
                    <a:spcPct val="150000"/>
                  </a:lnSpc>
                </a:pPr>
                <a:r>
                  <a:rPr lang="en-US" altLang="zh-CN" b="1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3.</a:t>
                </a:r>
                <a:r>
                  <a:rPr lang="zh-CN" altLang="en-US" b="1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坚持军体融合，健全人格</a:t>
                </a:r>
                <a:endParaRPr lang="zh-CN" altLang="en-US" b="1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1" cstate="print"/>
            <a:srcRect/>
            <a:stretch>
              <a:fillRect/>
            </a:stretch>
          </p:blipFill>
          <p:spPr bwMode="auto">
            <a:xfrm>
              <a:off x="370110" y="1948543"/>
              <a:ext cx="3967841" cy="2645227"/>
            </a:xfrm>
            <a:prstGeom prst="rect">
              <a:avLst/>
            </a:prstGeom>
            <a:ln>
              <a:noFill/>
            </a:ln>
            <a:effectLst>
              <a:innerShdw blurRad="114300">
                <a:prstClr val="black"/>
              </a:innerShdw>
            </a:effectLst>
          </p:spPr>
        </p:pic>
      </p:grpSp>
      <p:sp>
        <p:nvSpPr>
          <p:cNvPr id="22533" name="TextBox 4"/>
          <p:cNvSpPr txBox="1"/>
          <p:nvPr/>
        </p:nvSpPr>
        <p:spPr>
          <a:xfrm>
            <a:off x="5194300" y="1449388"/>
            <a:ext cx="3175000" cy="508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en-US" altLang="zh-CN" b="1" dirty="0">
                <a:latin typeface="楷体" panose="02010609060101010101" pitchFamily="49" charset="-122"/>
                <a:ea typeface="楷体" panose="02010609060101010101" pitchFamily="49" charset="-122"/>
              </a:rPr>
              <a:t>4.</a:t>
            </a:r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坚持严格管理，规范行为</a:t>
            </a: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13288" y="4614863"/>
            <a:ext cx="4038600" cy="4619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marR="0" algn="ctr" defTabSz="914400" eaLnBrk="0" hangingPunct="0">
              <a:buClrTx/>
              <a:buSzTx/>
              <a:buFontTx/>
              <a:defRPr/>
            </a:pPr>
            <a:r>
              <a:rPr kumimoji="0" lang="zh-CN" altLang="en-US" sz="1200" kern="1200" cap="none" spc="0" normalizeH="0" baseline="0" noProof="0" dirty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酒店管理专业学生严格要求自我，积极参加职业技能大赛，提升专业素养</a:t>
            </a:r>
            <a:endParaRPr kumimoji="0" lang="zh-CN" altLang="en-US" sz="1200" kern="1200" cap="none" spc="0" normalizeH="0" baseline="0" noProof="0" dirty="0"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pic>
        <p:nvPicPr>
          <p:cNvPr id="22535" name="Picture 2" descr="F:\广东碧桂园职业学院\招生就业工作\招生章程&amp;简章\2019年招生简章\2019年普通高考类招生简章\2019年普通高考招生简章资料\校园风光之图书馆备选照片\酒店管理专业学生严格要求自我，积极参加职业技能大赛，提升专业素养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6463" y="1911350"/>
            <a:ext cx="4044950" cy="26971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271463" y="58738"/>
            <a:ext cx="5551488" cy="5127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225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一</a:t>
            </a:r>
            <a:r>
              <a:rPr kumimoji="0" lang="en-US" altLang="zh-CN" sz="2400" b="1" i="0" u="none" strike="noStrike" kern="1200" cap="none" spc="225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.</a:t>
            </a:r>
            <a:r>
              <a:rPr kumimoji="0" lang="zh-CN" altLang="en-US" sz="2400" b="1" i="0" u="none" strike="noStrike" kern="1200" cap="none" spc="225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学院概况</a:t>
            </a:r>
            <a:endParaRPr kumimoji="0" lang="zh-CN" altLang="zh-CN" sz="2400" b="1" i="0" u="none" strike="noStrike" kern="1200" cap="none" spc="225" normalizeH="0" baseline="0" noProof="0" dirty="0">
              <a:ln>
                <a:noFill/>
              </a:ln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8000" y="795338"/>
            <a:ext cx="8091488" cy="461963"/>
          </a:xfrm>
          <a:prstGeom prst="rect">
            <a:avLst/>
          </a:prstGeom>
          <a:solidFill>
            <a:schemeClr val="accent4"/>
          </a:solidFill>
        </p:spPr>
        <p:txBody>
          <a:bodyPr>
            <a:spAutoFit/>
          </a:bodyPr>
          <a:lstStyle/>
          <a:p>
            <a:pPr marR="0" defTabSz="914400" eaLnBrk="0" hangingPunct="0">
              <a:buClrTx/>
              <a:buSzTx/>
              <a:buFontTx/>
              <a:defRPr/>
            </a:pPr>
            <a:r>
              <a:rPr kumimoji="0" lang="en-US" altLang="zh-CN" sz="2400" kern="1200" cap="none" spc="0" normalizeH="0" baseline="0" noProof="0" dirty="0"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t>1.4.1 </a:t>
            </a:r>
            <a:r>
              <a:rPr kumimoji="0" lang="zh-CN" altLang="en-US" sz="2400" kern="1200" cap="none" spc="0" normalizeH="0" baseline="0" noProof="0" dirty="0"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t>育人成果：学生在各类竞赛中崭露头角，载誉而归</a:t>
            </a:r>
            <a:endParaRPr kumimoji="0" lang="zh-CN" altLang="en-US" sz="2400" kern="1200" cap="none" spc="0" normalizeH="0" baseline="0" noProof="0" dirty="0">
              <a:solidFill>
                <a:srgbClr val="FF0000"/>
              </a:solidFill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5620" y="4010660"/>
            <a:ext cx="4200525" cy="27559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R="0" algn="ctr" defTabSz="914400" eaLnBrk="0" hangingPunct="0">
              <a:buClrTx/>
              <a:buSzTx/>
              <a:buFontTx/>
              <a:defRPr/>
            </a:pPr>
            <a:r>
              <a:rPr kumimoji="0" lang="zh-CN" altLang="en-US" sz="1200" b="1" kern="1200" cap="none" spc="0" normalizeH="0" baseline="0" noProof="0" dirty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省级挑战杯比赛获</a:t>
            </a:r>
            <a:r>
              <a:rPr kumimoji="0" lang="en-US" altLang="zh-CN" sz="1200" b="1" kern="1200" cap="none" spc="0" normalizeH="0" baseline="0" noProof="0" dirty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1</a:t>
            </a:r>
            <a:r>
              <a:rPr kumimoji="0" lang="zh-CN" altLang="en-US" sz="1200" b="1" kern="1200" cap="none" spc="0" normalizeH="0" baseline="0" noProof="0" dirty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个特等奖，</a:t>
            </a:r>
            <a:r>
              <a:rPr kumimoji="0" lang="en-US" altLang="zh-CN" sz="1200" b="1" kern="1200" cap="none" spc="0" normalizeH="0" baseline="0" noProof="0" dirty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2</a:t>
            </a:r>
            <a:r>
              <a:rPr kumimoji="0" lang="zh-CN" altLang="en-US" sz="1200" b="1" kern="1200" cap="none" spc="0" normalizeH="0" baseline="0" noProof="0" dirty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个二等奖，</a:t>
            </a:r>
            <a:r>
              <a:rPr kumimoji="0" lang="en-US" altLang="zh-CN" sz="1200" b="1" kern="1200" cap="none" spc="0" normalizeH="0" baseline="0" noProof="0" dirty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4</a:t>
            </a:r>
            <a:r>
              <a:rPr kumimoji="0" lang="zh-CN" altLang="en-US" sz="1200" b="1" kern="1200" cap="none" spc="0" normalizeH="0" baseline="0" noProof="0" dirty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个三等奖</a:t>
            </a:r>
            <a:endParaRPr kumimoji="0" lang="zh-CN" altLang="en-US" sz="1200" b="1" kern="1200" cap="none" spc="0" normalizeH="0" baseline="0" noProof="0" dirty="0"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095240" y="4010660"/>
            <a:ext cx="3390265" cy="4603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R="0" algn="ctr" defTabSz="914400" eaLnBrk="0" hangingPunct="0">
              <a:buClrTx/>
              <a:buSzTx/>
              <a:buFontTx/>
              <a:defRPr/>
            </a:pPr>
            <a:r>
              <a:rPr kumimoji="0" lang="en-US" altLang="zh-CN" sz="1200" b="1" kern="1200" cap="none" spc="0" normalizeH="0" baseline="0" noProof="0" dirty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2018-2019</a:t>
            </a:r>
            <a:r>
              <a:rPr kumimoji="0" lang="zh-CN" altLang="en-US" sz="1200" b="1" kern="1200" cap="none" spc="0" normalizeH="0" baseline="0" noProof="0" dirty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年度全省职业技能大赛（高职组</a:t>
            </a:r>
            <a:r>
              <a:rPr kumimoji="0" lang="zh-CN" altLang="en-US" sz="1200" b="1" kern="1200" cap="none" spc="0" normalizeH="0" baseline="0" noProof="0" dirty="0" smtClean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）</a:t>
            </a:r>
            <a:endParaRPr kumimoji="0" lang="en-US" altLang="zh-CN" sz="1200" b="1" kern="1200" cap="none" spc="0" normalizeH="0" baseline="0" noProof="0" dirty="0" smtClean="0"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R="0" algn="ctr" defTabSz="914400" eaLnBrk="0" hangingPunct="0">
              <a:buClrTx/>
              <a:buSzTx/>
              <a:buFontTx/>
              <a:defRPr/>
            </a:pPr>
            <a:r>
              <a:rPr kumimoji="0" lang="zh-CN" altLang="en-US" sz="1200" b="1" kern="1200" cap="none" spc="0" normalizeH="0" baseline="0" noProof="0" dirty="0" smtClean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建筑工程</a:t>
            </a:r>
            <a:r>
              <a:rPr kumimoji="0" lang="zh-CN" altLang="en-US" sz="1200" b="1" kern="1200" cap="none" spc="0" normalizeH="0" baseline="0" noProof="0" dirty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识图竞赛获一等奖</a:t>
            </a:r>
            <a:endParaRPr kumimoji="0" lang="zh-CN" altLang="en-US" sz="1200" b="1" kern="1200" cap="none" spc="0" normalizeH="0" baseline="0" noProof="0" dirty="0"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pic>
        <p:nvPicPr>
          <p:cNvPr id="2" name="图片 1" descr="参加省级挑战杯比赛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515620" y="1656715"/>
            <a:ext cx="4200525" cy="2353945"/>
          </a:xfrm>
          <a:prstGeom prst="rect">
            <a:avLst/>
          </a:prstGeom>
        </p:spPr>
      </p:pic>
      <p:pic>
        <p:nvPicPr>
          <p:cNvPr id="3" name="图片 2" descr="微信图片_2019032513582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95240" y="1467485"/>
            <a:ext cx="3390265" cy="254317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271463" y="58738"/>
            <a:ext cx="5551488" cy="5127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225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一</a:t>
            </a:r>
            <a:r>
              <a:rPr kumimoji="0" lang="en-US" altLang="zh-CN" sz="2400" b="1" i="0" u="none" strike="noStrike" kern="1200" cap="none" spc="225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.</a:t>
            </a:r>
            <a:r>
              <a:rPr kumimoji="0" lang="zh-CN" altLang="en-US" sz="2400" b="1" i="0" u="none" strike="noStrike" kern="1200" cap="none" spc="225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学院概况</a:t>
            </a:r>
            <a:endParaRPr kumimoji="0" lang="zh-CN" altLang="zh-CN" sz="2400" b="1" i="0" u="none" strike="noStrike" kern="1200" cap="none" spc="225" normalizeH="0" baseline="0" noProof="0" dirty="0">
              <a:ln>
                <a:noFill/>
              </a:ln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8000" y="795338"/>
            <a:ext cx="8091488" cy="461963"/>
          </a:xfrm>
          <a:prstGeom prst="rect">
            <a:avLst/>
          </a:prstGeom>
          <a:solidFill>
            <a:schemeClr val="accent4"/>
          </a:solidFill>
        </p:spPr>
        <p:txBody>
          <a:bodyPr>
            <a:spAutoFit/>
          </a:bodyPr>
          <a:lstStyle/>
          <a:p>
            <a:pPr marR="0" defTabSz="914400" eaLnBrk="0" hangingPunct="0">
              <a:buClrTx/>
              <a:buSzTx/>
              <a:buFontTx/>
              <a:defRPr/>
            </a:pPr>
            <a:r>
              <a:rPr kumimoji="0" lang="en-US" altLang="zh-CN" sz="2400" kern="1200" cap="none" spc="0" normalizeH="0" baseline="0" noProof="0" dirty="0"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t>1.4.1 </a:t>
            </a:r>
            <a:r>
              <a:rPr kumimoji="0" lang="zh-CN" altLang="en-US" sz="2400" kern="1200" cap="none" spc="0" normalizeH="0" baseline="0" noProof="0" dirty="0"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t>育人成果：学生在各类竞赛中崭露头角，载誉而归</a:t>
            </a:r>
            <a:endParaRPr kumimoji="0" lang="zh-CN" altLang="en-US" sz="2400" kern="1200" cap="none" spc="0" normalizeH="0" baseline="0" noProof="0" dirty="0">
              <a:solidFill>
                <a:srgbClr val="FF0000"/>
              </a:solidFill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 descr="微信图片_2019032513581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4912995" y="1409065"/>
            <a:ext cx="3574415" cy="268097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912995" y="4010660"/>
            <a:ext cx="3573780" cy="4603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R="0" algn="ctr" defTabSz="914400" eaLnBrk="0" hangingPunct="0">
              <a:buClrTx/>
              <a:buSzTx/>
              <a:buFontTx/>
              <a:defRPr/>
            </a:pPr>
            <a:r>
              <a:rPr kumimoji="0" lang="en-US" altLang="zh-CN" sz="1200" b="1" kern="1200" cap="none" spc="0" normalizeH="0" baseline="0" noProof="0" dirty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2018</a:t>
            </a:r>
            <a:r>
              <a:rPr kumimoji="0" lang="zh-CN" altLang="en-US" sz="1200" b="1" kern="1200" cap="none" spc="0" normalizeH="0" baseline="0" noProof="0" dirty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年全国高职院校</a:t>
            </a:r>
            <a:r>
              <a:rPr kumimoji="0" lang="en-US" altLang="zh-CN" sz="1200" b="1" kern="1200" cap="none" spc="0" normalizeH="0" baseline="0" noProof="0" dirty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“</a:t>
            </a:r>
            <a:r>
              <a:rPr kumimoji="0" lang="zh-CN" altLang="en-US" sz="1200" b="1" kern="1200" cap="none" spc="0" normalizeH="0" baseline="0" noProof="0" dirty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建筑工程识图</a:t>
            </a:r>
            <a:r>
              <a:rPr kumimoji="0" lang="en-US" altLang="zh-CN" sz="1200" b="1" kern="1200" cap="none" spc="0" normalizeH="0" baseline="0" noProof="0" dirty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”</a:t>
            </a:r>
            <a:r>
              <a:rPr kumimoji="0" lang="zh-CN" altLang="en-US" sz="1200" b="1" kern="1200" cap="none" spc="0" normalizeH="0" baseline="0" noProof="0" dirty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技能大赛获团体三等奖</a:t>
            </a:r>
            <a:endParaRPr kumimoji="0" lang="zh-CN" altLang="en-US" sz="1200" b="1" kern="1200" cap="none" spc="0" normalizeH="0" baseline="0" noProof="0" dirty="0"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grpSp>
        <p:nvGrpSpPr>
          <p:cNvPr id="23558" name="组合 23"/>
          <p:cNvGrpSpPr/>
          <p:nvPr/>
        </p:nvGrpSpPr>
        <p:grpSpPr>
          <a:xfrm>
            <a:off x="640079" y="1470660"/>
            <a:ext cx="3503296" cy="2994000"/>
            <a:chOff x="4811485" y="1339487"/>
            <a:chExt cx="2167043" cy="2096605"/>
          </a:xfrm>
        </p:grpSpPr>
        <p:pic>
          <p:nvPicPr>
            <p:cNvPr id="23562" name="Picture 4"/>
            <p:cNvPicPr>
              <a:picLocks noChangeAspect="1"/>
            </p:cNvPicPr>
            <p:nvPr/>
          </p:nvPicPr>
          <p:blipFill>
            <a:blip r:embed="rId2" cstate="print"/>
            <a:srcRect l="11217" r="6795" b="-2925"/>
            <a:stretch>
              <a:fillRect/>
            </a:stretch>
          </p:blipFill>
          <p:spPr>
            <a:xfrm>
              <a:off x="4811485" y="1339487"/>
              <a:ext cx="2167043" cy="181567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5" name="TextBox 20"/>
            <p:cNvSpPr txBox="1"/>
            <p:nvPr/>
          </p:nvSpPr>
          <p:spPr>
            <a:xfrm>
              <a:off x="4816703" y="3113706"/>
              <a:ext cx="2155148" cy="322386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>
              <a:spAutoFit/>
            </a:bodyPr>
            <a:lstStyle/>
            <a:p>
              <a:pPr marR="0" algn="ctr" defTabSz="914400" eaLnBrk="0" hangingPunct="0">
                <a:buClrTx/>
                <a:buSzTx/>
                <a:buFontTx/>
                <a:defRPr/>
              </a:pPr>
              <a:r>
                <a:rPr kumimoji="0" lang="en-US" altLang="zh-CN" sz="1200" b="1" kern="1200" cap="none" spc="0" normalizeH="0" baseline="0" noProof="0" dirty="0"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2017</a:t>
              </a:r>
              <a:r>
                <a:rPr kumimoji="0" lang="zh-CN" altLang="en-US" sz="1200" b="1" kern="1200" cap="none" spc="0" normalizeH="0" baseline="0" noProof="0" dirty="0"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年全国技能大赛广东选拔赛获中餐</a:t>
              </a:r>
              <a:r>
                <a:rPr kumimoji="0" lang="zh-CN" altLang="en-US" sz="1200" b="1" kern="1200" cap="none" spc="0" normalizeH="0" baseline="0" noProof="0" dirty="0" smtClean="0"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宴会</a:t>
              </a:r>
              <a:endParaRPr kumimoji="0" lang="en-US" altLang="zh-CN" sz="1200" b="1" kern="1200" cap="none" spc="0" normalizeH="0" baseline="0" noProof="0" dirty="0" smtClean="0">
                <a:latin typeface="楷体" panose="02010609060101010101" pitchFamily="49" charset="-122"/>
                <a:ea typeface="楷体" panose="02010609060101010101" pitchFamily="49" charset="-122"/>
                <a:cs typeface="+mn-cs"/>
              </a:endParaRPr>
            </a:p>
            <a:p>
              <a:pPr marR="0" algn="ctr" defTabSz="914400" eaLnBrk="0" hangingPunct="0">
                <a:buClrTx/>
                <a:buSzTx/>
                <a:buFontTx/>
                <a:defRPr/>
              </a:pPr>
              <a:r>
                <a:rPr kumimoji="0" lang="zh-CN" altLang="en-US" sz="1200" b="1" kern="1200" cap="none" spc="0" normalizeH="0" baseline="0" noProof="0" dirty="0" smtClean="0"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团队</a:t>
              </a:r>
              <a:r>
                <a:rPr kumimoji="0" lang="zh-CN" altLang="en-US" sz="1200" b="1" kern="1200" cap="none" spc="0" normalizeH="0" baseline="0" noProof="0" dirty="0"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二等奖</a:t>
              </a:r>
              <a:endParaRPr kumimoji="0" lang="zh-CN" altLang="en-US" sz="1200" b="1" kern="1200" cap="none" spc="0" normalizeH="0" baseline="0" noProof="0" dirty="0">
                <a:latin typeface="楷体" panose="02010609060101010101" pitchFamily="49" charset="-122"/>
                <a:ea typeface="楷体" panose="02010609060101010101" pitchFamily="49" charset="-122"/>
                <a:cs typeface="+mn-cs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561975" y="58738"/>
            <a:ext cx="5080000" cy="5127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225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目 录</a:t>
            </a:r>
            <a:endParaRPr kumimoji="0" lang="zh-CN" altLang="en-US" sz="2400" b="1" i="0" u="none" strike="noStrike" kern="1200" cap="none" spc="225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grpSp>
        <p:nvGrpSpPr>
          <p:cNvPr id="5123" name="组合 1"/>
          <p:cNvGrpSpPr/>
          <p:nvPr/>
        </p:nvGrpSpPr>
        <p:grpSpPr>
          <a:xfrm>
            <a:off x="876300" y="1790700"/>
            <a:ext cx="7954963" cy="1841500"/>
            <a:chOff x="3065574" y="2259719"/>
            <a:chExt cx="5134310" cy="1372958"/>
          </a:xfrm>
        </p:grpSpPr>
        <p:sp>
          <p:nvSpPr>
            <p:cNvPr id="9" name="椭圆 8"/>
            <p:cNvSpPr/>
            <p:nvPr/>
          </p:nvSpPr>
          <p:spPr>
            <a:xfrm>
              <a:off x="3065574" y="2259719"/>
              <a:ext cx="409843" cy="51841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Arial" panose="020B0604020202020204" pitchFamily="34" charset="0"/>
                </a:rPr>
                <a:t>一</a:t>
              </a:r>
              <a:endParaRPr kumimoji="0" lang="zh-CN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3076845" y="2949749"/>
              <a:ext cx="398572" cy="48527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Arial" panose="020B0604020202020204" pitchFamily="34" charset="0"/>
                </a:rPr>
                <a:t>二</a:t>
              </a:r>
              <a:endParaRPr kumimoji="0" lang="zh-CN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endParaRPr>
            </a:p>
          </p:txBody>
        </p:sp>
        <p:sp>
          <p:nvSpPr>
            <p:cNvPr id="16397" name="矩形 12"/>
            <p:cNvSpPr>
              <a:spLocks noChangeArrowheads="1"/>
            </p:cNvSpPr>
            <p:nvPr/>
          </p:nvSpPr>
          <p:spPr bwMode="auto">
            <a:xfrm>
              <a:off x="3954934" y="2992358"/>
              <a:ext cx="4244950" cy="413071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000" b="0" i="0" u="none" strike="noStrike" kern="1200" cap="none" spc="225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+mn-cs"/>
                </a:rPr>
                <a:t>学院</a:t>
              </a:r>
              <a:r>
                <a:rPr kumimoji="0" lang="en-US" altLang="zh-CN" sz="3000" b="0" i="0" u="none" strike="noStrike" kern="1200" cap="none" spc="225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+mn-cs"/>
                </a:rPr>
                <a:t>2022</a:t>
              </a:r>
              <a:r>
                <a:rPr kumimoji="0" lang="zh-CN" altLang="en-US" sz="3000" b="0" i="0" u="none" strike="noStrike" kern="1200" cap="none" spc="225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+mn-cs"/>
                </a:rPr>
                <a:t>年</a:t>
              </a:r>
              <a:r>
                <a:rPr kumimoji="0" lang="zh-CN" altLang="en-US" sz="3000" b="0" i="0" u="none" strike="noStrike" kern="1200" cap="none" spc="225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+mn-cs"/>
                </a:rPr>
                <a:t>招生信息</a:t>
              </a:r>
              <a:endParaRPr kumimoji="0" lang="zh-CN" altLang="zh-CN" sz="3000" b="0" i="0" u="none" strike="noStrike" kern="1200" cap="none" spc="225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endParaRPr>
            </a:p>
          </p:txBody>
        </p:sp>
        <p:cxnSp>
          <p:nvCxnSpPr>
            <p:cNvPr id="5127" name="直接连接符 2"/>
            <p:cNvCxnSpPr/>
            <p:nvPr/>
          </p:nvCxnSpPr>
          <p:spPr>
            <a:xfrm>
              <a:off x="3702188" y="2368045"/>
              <a:ext cx="113430" cy="1264632"/>
            </a:xfrm>
            <a:prstGeom prst="line">
              <a:avLst/>
            </a:prstGeom>
            <a:ln w="9525">
              <a:noFill/>
            </a:ln>
          </p:spPr>
        </p:cxnSp>
        <p:sp>
          <p:nvSpPr>
            <p:cNvPr id="18" name="矩形 12"/>
            <p:cNvSpPr>
              <a:spLocks noChangeArrowheads="1"/>
            </p:cNvSpPr>
            <p:nvPr/>
          </p:nvSpPr>
          <p:spPr bwMode="auto">
            <a:xfrm>
              <a:off x="3956983" y="2288125"/>
              <a:ext cx="1852491" cy="413071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000" b="0" i="0" u="none" strike="noStrike" kern="1200" cap="none" spc="225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+mn-cs"/>
                </a:rPr>
                <a:t>学院概况</a:t>
              </a:r>
              <a:endParaRPr kumimoji="0" lang="zh-CN" altLang="en-US" sz="3000" b="0" i="0" u="none" strike="noStrike" kern="1200" cap="none" spc="225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271463" y="58738"/>
            <a:ext cx="2147887" cy="5127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225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一</a:t>
            </a:r>
            <a:r>
              <a:rPr kumimoji="0" lang="en-US" altLang="zh-CN" sz="2400" b="1" i="0" u="none" strike="noStrike" kern="1200" cap="none" spc="225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.</a:t>
            </a:r>
            <a:r>
              <a:rPr kumimoji="0" lang="zh-CN" altLang="en-US" sz="2400" b="1" i="0" u="none" strike="noStrike" kern="1200" cap="none" spc="225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学院概况</a:t>
            </a:r>
            <a:endParaRPr kumimoji="0" lang="zh-CN" altLang="zh-CN" sz="2400" b="1" i="0" u="none" strike="noStrike" kern="1200" cap="none" spc="225" normalizeH="0" baseline="0" noProof="0" dirty="0">
              <a:ln>
                <a:noFill/>
              </a:ln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8000" y="633413"/>
            <a:ext cx="8091488" cy="461963"/>
          </a:xfrm>
          <a:prstGeom prst="rect">
            <a:avLst/>
          </a:prstGeom>
          <a:solidFill>
            <a:schemeClr val="accent4"/>
          </a:solidFill>
        </p:spPr>
        <p:txBody>
          <a:bodyPr>
            <a:spAutoFit/>
          </a:bodyPr>
          <a:lstStyle/>
          <a:p>
            <a:pPr marR="0" defTabSz="914400" eaLnBrk="0" hangingPunct="0">
              <a:buClrTx/>
              <a:buSzTx/>
              <a:buFontTx/>
              <a:defRPr/>
            </a:pPr>
            <a:r>
              <a:rPr kumimoji="0" lang="en-US" altLang="zh-CN" sz="2400" kern="1200" cap="none" spc="0" normalizeH="0" baseline="0" noProof="0" dirty="0"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t>1.4.2 </a:t>
            </a:r>
            <a:r>
              <a:rPr kumimoji="0" lang="zh-CN" altLang="en-US" sz="2400" kern="1200" cap="none" spc="0" normalizeH="0" baseline="0" noProof="0" dirty="0"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t>育人成果：毕业生就业率持续</a:t>
            </a:r>
            <a:r>
              <a:rPr kumimoji="0" lang="en-US" altLang="zh-CN" sz="2400" kern="1200" cap="none" spc="0" normalizeH="0" baseline="0" noProof="0" dirty="0"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t>100%</a:t>
            </a:r>
            <a:r>
              <a:rPr kumimoji="0" lang="zh-CN" altLang="en-US" sz="2400" kern="1200" cap="none" spc="0" normalizeH="0" baseline="0" noProof="0" dirty="0"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t>，起点高，薪酬高</a:t>
            </a:r>
            <a:endParaRPr kumimoji="0" lang="zh-CN" altLang="en-US" sz="2400" kern="1200" cap="none" spc="0" normalizeH="0" baseline="0" noProof="0" dirty="0">
              <a:solidFill>
                <a:srgbClr val="FF0000"/>
              </a:solidFill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85800" y="1101725"/>
            <a:ext cx="7772400" cy="1877437"/>
          </a:xfrm>
          <a:prstGeom prst="rect">
            <a:avLst/>
          </a:prstGeom>
          <a:solidFill>
            <a:srgbClr val="FFFF00"/>
          </a:solidFill>
        </p:spPr>
        <p:txBody>
          <a:bodyPr>
            <a:spAutoFit/>
          </a:bodyPr>
          <a:lstStyle/>
          <a:p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   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仿宋" panose="02010600040101010101" pitchFamily="2" charset="-122"/>
                <a:ea typeface="华文仿宋" panose="02010600040101010101" pitchFamily="2" charset="-122"/>
              </a:rPr>
              <a:t>学院对于所有合格毕业生，将优先推荐到碧桂园集团就业，毕业生也可通过自主双向选择，就业于社会其他单位</a:t>
            </a:r>
            <a:r>
              <a:rPr kumimoji="0" lang="zh-CN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仿宋" panose="02010600040101010101" pitchFamily="2" charset="-122"/>
                <a:ea typeface="华文仿宋" panose="02010600040101010101" pitchFamily="2" charset="-122"/>
              </a:rPr>
              <a:t>。</a:t>
            </a:r>
            <a:endParaRPr kumimoji="0" lang="en-US" altLang="zh-CN" sz="1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r>
              <a:rPr lang="zh-CN" altLang="en-US" sz="1600" b="1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　　</a:t>
            </a:r>
            <a:r>
              <a:rPr lang="zh-CN" altLang="zh-CN" sz="1600" b="1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学院</a:t>
            </a:r>
            <a:r>
              <a:rPr lang="en-US" altLang="zh-CN" sz="1600" b="1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2017-2021</a:t>
            </a:r>
            <a:r>
              <a:rPr lang="zh-CN" altLang="zh-CN" sz="1600" b="1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连续五届毕业生就业率近</a:t>
            </a:r>
            <a:r>
              <a:rPr lang="en-US" altLang="zh-CN" sz="1600" b="1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100%</a:t>
            </a:r>
            <a:r>
              <a:rPr lang="zh-CN" altLang="zh-CN" sz="1600" b="1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，毕业生一毕业即成为企业的基层一线管理干部或技术骨干占比</a:t>
            </a:r>
            <a:r>
              <a:rPr lang="en-US" altLang="zh-CN" sz="1600" b="1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78%</a:t>
            </a:r>
            <a:r>
              <a:rPr lang="zh-CN" altLang="zh-CN" sz="1600" b="1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，累计</a:t>
            </a:r>
            <a:r>
              <a:rPr lang="en-US" altLang="zh-CN" sz="1600" b="1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119</a:t>
            </a:r>
            <a:r>
              <a:rPr lang="zh-CN" altLang="zh-CN" sz="1600" b="1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名优秀毕生生毕业即月薪过万</a:t>
            </a:r>
            <a:r>
              <a:rPr lang="en-US" altLang="zh-CN" sz="1600" b="1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,</a:t>
            </a:r>
            <a:r>
              <a:rPr lang="zh-CN" altLang="zh-CN" sz="1600" b="1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占毕业生比例</a:t>
            </a:r>
            <a:r>
              <a:rPr lang="en-US" altLang="zh-CN" sz="1600" b="1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6.4%</a:t>
            </a:r>
            <a:r>
              <a:rPr lang="zh-CN" altLang="zh-CN" sz="1600" b="1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。</a:t>
            </a:r>
            <a:r>
              <a:rPr lang="zh-CN" altLang="zh-CN" sz="1600" b="1" dirty="0" smtClean="0">
                <a:solidFill>
                  <a:srgbClr val="FF000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连续</a:t>
            </a:r>
            <a:r>
              <a:rPr lang="en-US" altLang="zh-CN" sz="1600" b="1" dirty="0" smtClean="0">
                <a:solidFill>
                  <a:srgbClr val="FF000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5</a:t>
            </a:r>
            <a:r>
              <a:rPr lang="zh-CN" altLang="zh-CN" sz="1600" b="1" dirty="0" smtClean="0">
                <a:solidFill>
                  <a:srgbClr val="FF000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届毕业生平均薪酬水平高过广东省大部分高职院校，</a:t>
            </a:r>
            <a:r>
              <a:rPr lang="en-US" altLang="zh-CN" sz="1600" b="1" dirty="0" smtClean="0">
                <a:solidFill>
                  <a:srgbClr val="FF000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2020</a:t>
            </a:r>
            <a:r>
              <a:rPr lang="zh-CN" altLang="zh-CN" sz="1600" b="1" dirty="0" smtClean="0">
                <a:solidFill>
                  <a:srgbClr val="FF000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届毕业生平均薪酬</a:t>
            </a:r>
            <a:r>
              <a:rPr lang="en-US" altLang="zh-CN" sz="1600" b="1" dirty="0" smtClean="0">
                <a:solidFill>
                  <a:srgbClr val="FF000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5502</a:t>
            </a:r>
            <a:r>
              <a:rPr lang="zh-CN" altLang="zh-CN" sz="1600" b="1" dirty="0" smtClean="0">
                <a:solidFill>
                  <a:srgbClr val="FF000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元</a:t>
            </a:r>
            <a:r>
              <a:rPr lang="en-US" altLang="zh-CN" sz="1600" b="1" dirty="0" smtClean="0">
                <a:solidFill>
                  <a:srgbClr val="FF000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/</a:t>
            </a:r>
            <a:r>
              <a:rPr lang="zh-CN" altLang="zh-CN" sz="1600" b="1" dirty="0" smtClean="0">
                <a:solidFill>
                  <a:srgbClr val="FF000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月，广东省高职院校排名第</a:t>
            </a:r>
            <a:r>
              <a:rPr lang="en-US" altLang="zh-CN" sz="1600" b="1" dirty="0" smtClean="0">
                <a:solidFill>
                  <a:srgbClr val="FF000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1</a:t>
            </a:r>
            <a:r>
              <a:rPr lang="zh-CN" altLang="zh-CN" sz="1600" b="1" dirty="0" smtClean="0">
                <a:solidFill>
                  <a:srgbClr val="FF000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名；</a:t>
            </a:r>
            <a:r>
              <a:rPr lang="en-US" altLang="zh-CN" sz="1600" b="1" dirty="0" smtClean="0">
                <a:solidFill>
                  <a:srgbClr val="FF000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2021</a:t>
            </a:r>
            <a:r>
              <a:rPr lang="zh-CN" altLang="zh-CN" sz="1600" b="1" dirty="0" smtClean="0">
                <a:solidFill>
                  <a:srgbClr val="FF000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届毕业生平均薪酬</a:t>
            </a:r>
            <a:r>
              <a:rPr lang="en-US" altLang="zh-CN" sz="1600" b="1" dirty="0" smtClean="0">
                <a:solidFill>
                  <a:srgbClr val="FF000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6254</a:t>
            </a:r>
            <a:r>
              <a:rPr lang="zh-CN" altLang="zh-CN" sz="1600" b="1" dirty="0" smtClean="0">
                <a:solidFill>
                  <a:srgbClr val="FF000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元</a:t>
            </a:r>
            <a:r>
              <a:rPr lang="en-US" altLang="zh-CN" sz="1600" b="1" dirty="0" smtClean="0">
                <a:solidFill>
                  <a:srgbClr val="FF000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/</a:t>
            </a:r>
            <a:r>
              <a:rPr lang="zh-CN" altLang="zh-CN" sz="1600" b="1" dirty="0" smtClean="0">
                <a:solidFill>
                  <a:srgbClr val="FF000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月（排名待公布）。</a:t>
            </a:r>
            <a:endParaRPr lang="zh-CN" altLang="zh-CN" sz="1600" b="1" dirty="0">
              <a:solidFill>
                <a:srgbClr val="FF0000"/>
              </a:solidFill>
              <a:latin typeface="华文仿宋" panose="02010600040101010101" pitchFamily="2" charset="-122"/>
              <a:ea typeface="华文仿宋" panose="02010600040101010101" pitchFamily="2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457200" y="2933701"/>
            <a:ext cx="8229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271463" y="58738"/>
            <a:ext cx="5551488" cy="5127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225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一</a:t>
            </a:r>
            <a:r>
              <a:rPr kumimoji="0" lang="en-US" altLang="zh-CN" sz="2400" b="1" i="0" u="none" strike="noStrike" kern="1200" cap="none" spc="225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.</a:t>
            </a:r>
            <a:r>
              <a:rPr kumimoji="0" lang="zh-CN" altLang="en-US" sz="2400" b="1" i="0" u="none" strike="noStrike" kern="1200" cap="none" spc="225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学院概况</a:t>
            </a:r>
            <a:endParaRPr kumimoji="0" lang="zh-CN" altLang="zh-CN" sz="2400" b="1" i="0" u="none" strike="noStrike" kern="1200" cap="none" spc="225" normalizeH="0" baseline="0" noProof="0" dirty="0">
              <a:ln>
                <a:noFill/>
              </a:ln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323850" y="600075"/>
            <a:ext cx="8515350" cy="454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271463" y="58738"/>
            <a:ext cx="5551488" cy="5127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225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一</a:t>
            </a:r>
            <a:r>
              <a:rPr kumimoji="0" lang="en-US" altLang="zh-CN" sz="2400" b="1" i="0" u="none" strike="noStrike" kern="1200" cap="none" spc="225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.</a:t>
            </a:r>
            <a:r>
              <a:rPr kumimoji="0" lang="zh-CN" altLang="en-US" sz="2400" b="1" i="0" u="none" strike="noStrike" kern="1200" cap="none" spc="225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学院概况</a:t>
            </a:r>
            <a:endParaRPr kumimoji="0" lang="zh-CN" altLang="zh-CN" sz="2400" b="1" i="0" u="none" strike="noStrike" kern="1200" cap="none" spc="225" normalizeH="0" baseline="0" noProof="0" dirty="0">
              <a:ln>
                <a:noFill/>
              </a:ln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8950" y="661988"/>
            <a:ext cx="8386763" cy="708025"/>
          </a:xfrm>
          <a:prstGeom prst="rect">
            <a:avLst/>
          </a:prstGeom>
          <a:solidFill>
            <a:schemeClr val="accent4"/>
          </a:solidFill>
        </p:spPr>
        <p:txBody>
          <a:bodyPr>
            <a:spAutoFit/>
          </a:bodyPr>
          <a:lstStyle/>
          <a:p>
            <a:pPr marR="0" defTabSz="914400" eaLnBrk="0" hangingPunct="0">
              <a:buClrTx/>
              <a:buSzTx/>
              <a:buFontTx/>
              <a:defRPr/>
            </a:pPr>
            <a:r>
              <a:rPr kumimoji="0" lang="en-US" altLang="zh-CN" sz="2000" kern="1200" cap="none" spc="0" normalizeH="0" baseline="0" noProof="0" dirty="0"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t>         </a:t>
            </a:r>
            <a:r>
              <a:rPr kumimoji="0" lang="zh-CN" altLang="zh-CN" sz="2000" kern="1200" cap="none" spc="0" normalizeH="0" baseline="0" noProof="0" dirty="0"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t>根据中国高等教育学生信息网</a:t>
            </a:r>
            <a:r>
              <a:rPr kumimoji="0" lang="en-US" altLang="zh-CN" sz="2000" kern="1200" cap="none" spc="0" normalizeH="0" baseline="0" noProof="0" dirty="0"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t>2020</a:t>
            </a:r>
            <a:r>
              <a:rPr kumimoji="0" lang="zh-CN" altLang="zh-CN" sz="2000" kern="1200" cap="none" spc="0" normalizeH="0" baseline="0" noProof="0" dirty="0"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t>年院校满意度评分，广东碧桂园职业学院位列广东省高校第五名，位列广东省高职院校第一。</a:t>
            </a:r>
            <a:endParaRPr kumimoji="0" lang="zh-CN" altLang="en-US" sz="2000" kern="1200" cap="none" spc="0" normalizeH="0" baseline="0" noProof="0" dirty="0">
              <a:solidFill>
                <a:srgbClr val="FF0000"/>
              </a:solidFill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7652" name="Picture 4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61938" y="1392238"/>
            <a:ext cx="3767137" cy="3714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3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83063" y="1381125"/>
            <a:ext cx="4818062" cy="36480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271463" y="58738"/>
            <a:ext cx="5551488" cy="5127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225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一</a:t>
            </a:r>
            <a:r>
              <a:rPr kumimoji="0" lang="en-US" altLang="zh-CN" sz="2400" b="1" i="0" u="none" strike="noStrike" kern="1200" cap="none" spc="225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.</a:t>
            </a:r>
            <a:r>
              <a:rPr kumimoji="0" lang="zh-CN" altLang="en-US" sz="2400" b="1" i="0" u="none" strike="noStrike" kern="1200" cap="none" spc="225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学院概况</a:t>
            </a:r>
            <a:endParaRPr kumimoji="0" lang="zh-CN" altLang="zh-CN" sz="2400" b="1" i="0" u="none" strike="noStrike" kern="1200" cap="none" spc="225" normalizeH="0" baseline="0" noProof="0" dirty="0">
              <a:ln>
                <a:noFill/>
              </a:ln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447675" y="619126"/>
            <a:ext cx="8420100" cy="4524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4" name="组合 10"/>
          <p:cNvGrpSpPr/>
          <p:nvPr/>
        </p:nvGrpSpPr>
        <p:grpSpPr>
          <a:xfrm>
            <a:off x="4676775" y="1189038"/>
            <a:ext cx="4195763" cy="4097563"/>
            <a:chOff x="6511158" y="1826038"/>
            <a:chExt cx="5349766" cy="5463458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1" cstate="print"/>
            <a:srcRect/>
            <a:stretch>
              <a:fillRect/>
            </a:stretch>
          </p:blipFill>
          <p:spPr bwMode="auto">
            <a:xfrm>
              <a:off x="7881243" y="1826038"/>
              <a:ext cx="3019260" cy="304846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8681" name="TextBox 21"/>
            <p:cNvSpPr txBox="1"/>
            <p:nvPr/>
          </p:nvSpPr>
          <p:spPr>
            <a:xfrm>
              <a:off x="6511158" y="4950377"/>
              <a:ext cx="5349766" cy="233911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zh-CN" altLang="en-US" sz="1200" dirty="0" smtClean="0"/>
                <a:t>　</a:t>
              </a:r>
              <a:r>
                <a:rPr lang="zh-CN" altLang="en-US" sz="1200" b="1" dirty="0" smtClean="0"/>
                <a:t>　</a:t>
              </a:r>
              <a:r>
                <a:rPr lang="zh-CN" altLang="zh-CN" sz="1200" b="1" dirty="0" smtClean="0"/>
                <a:t>广东清远人，在校期间曾获“全国高等职业院校土建施工类第三届鲁班杯‘建筑工程识图’技能竞赛一等奖”“国家励志奖学金”“优秀毕业生标兵”等荣誉。</a:t>
              </a:r>
              <a:r>
                <a:rPr lang="zh-CN" altLang="zh-CN" sz="1200" b="1" dirty="0" smtClean="0">
                  <a:solidFill>
                    <a:srgbClr val="FF0000"/>
                  </a:solidFill>
                </a:rPr>
                <a:t>毕业时竞聘为广东腾越建筑工程有限公司技术主管，现任中建科技集团有限公司深港生物医药产业园项目</a:t>
              </a:r>
              <a:r>
                <a:rPr lang="en-US" altLang="zh-CN" sz="1200" b="1" dirty="0" smtClean="0">
                  <a:solidFill>
                    <a:srgbClr val="FF0000"/>
                  </a:solidFill>
                </a:rPr>
                <a:t>EPC</a:t>
              </a:r>
              <a:r>
                <a:rPr lang="zh-CN" altLang="zh-CN" sz="1200" b="1" dirty="0" smtClean="0">
                  <a:solidFill>
                    <a:srgbClr val="FF0000"/>
                  </a:solidFill>
                </a:rPr>
                <a:t>技术部副经理。</a:t>
              </a:r>
              <a:r>
                <a:rPr lang="zh-CN" altLang="zh-CN" sz="1200" b="1" dirty="0" smtClean="0"/>
                <a:t>参与完成的工程项目获得“市安全文明示范工地、省安全文明示范工地、市优质结构工程、省级观摩工地、省建筑业新技术应用示范工程奖”等奖项，个人拥有多项实用新型专利。</a:t>
              </a:r>
              <a:endParaRPr lang="zh-CN" altLang="zh-CN" sz="1200" b="1" dirty="0" smtClean="0"/>
            </a:p>
            <a:p>
              <a:pPr eaLnBrk="0" hangingPunct="0"/>
              <a:endParaRPr lang="zh-CN" altLang="en-US" sz="1200" b="1" dirty="0">
                <a:solidFill>
                  <a:srgbClr val="FF0000"/>
                </a:solidFill>
                <a:latin typeface="Adobe 楷体 Std R" pitchFamily="18" charset="-122"/>
                <a:ea typeface="Adobe 楷体 Std R" pitchFamily="18" charset="-122"/>
              </a:endParaRPr>
            </a:p>
          </p:txBody>
        </p:sp>
      </p:grpSp>
      <p:grpSp>
        <p:nvGrpSpPr>
          <p:cNvPr id="28675" name="组合 11"/>
          <p:cNvGrpSpPr/>
          <p:nvPr/>
        </p:nvGrpSpPr>
        <p:grpSpPr>
          <a:xfrm>
            <a:off x="133350" y="1250950"/>
            <a:ext cx="4384675" cy="3816918"/>
            <a:chOff x="614856" y="1781502"/>
            <a:chExt cx="5344510" cy="5090447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768860" y="1781502"/>
              <a:ext cx="3065272" cy="313733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8679" name="TextBox 24"/>
            <p:cNvSpPr txBox="1"/>
            <p:nvPr/>
          </p:nvSpPr>
          <p:spPr>
            <a:xfrm>
              <a:off x="614856" y="5024845"/>
              <a:ext cx="5344510" cy="1847104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r>
                <a:rPr lang="zh-CN" altLang="en-US" sz="1200" b="1" dirty="0" smtClean="0"/>
                <a:t>　　</a:t>
              </a:r>
              <a:r>
                <a:rPr lang="zh-CN" altLang="zh-CN" sz="1200" b="1" dirty="0" smtClean="0"/>
                <a:t>广东清远人，在校期间表现优异，荣获“优秀毕业生标兵”称号，</a:t>
              </a:r>
              <a:r>
                <a:rPr lang="zh-CN" altLang="zh-CN" sz="1200" b="1" dirty="0" smtClean="0">
                  <a:solidFill>
                    <a:srgbClr val="FF0000"/>
                  </a:solidFill>
                </a:rPr>
                <a:t>毕业后入职于马来西亚森林城市酒店，担任西餐厅主管。毕业</a:t>
              </a:r>
              <a:r>
                <a:rPr lang="en-US" altLang="zh-CN" sz="1200" b="1" dirty="0" smtClean="0">
                  <a:solidFill>
                    <a:srgbClr val="FF0000"/>
                  </a:solidFill>
                </a:rPr>
                <a:t>4</a:t>
              </a:r>
              <a:r>
                <a:rPr lang="zh-CN" altLang="zh-CN" sz="1200" b="1" dirty="0" smtClean="0">
                  <a:solidFill>
                    <a:srgbClr val="FF0000"/>
                  </a:solidFill>
                </a:rPr>
                <a:t>年，岗位从西餐厅主管晋升为西餐厅酒吧副经理，年薪超</a:t>
              </a:r>
              <a:r>
                <a:rPr lang="en-US" altLang="zh-CN" sz="1200" b="1" dirty="0" smtClean="0">
                  <a:solidFill>
                    <a:srgbClr val="FF0000"/>
                  </a:solidFill>
                </a:rPr>
                <a:t>15</a:t>
              </a:r>
              <a:r>
                <a:rPr lang="zh-CN" altLang="zh-CN" sz="1200" b="1" dirty="0" smtClean="0">
                  <a:solidFill>
                    <a:srgbClr val="FF0000"/>
                  </a:solidFill>
                </a:rPr>
                <a:t>万。</a:t>
              </a:r>
              <a:r>
                <a:rPr lang="zh-CN" altLang="zh-CN" sz="1200" b="1" dirty="0" smtClean="0"/>
                <a:t>曾被作为代表选派碧桂园马来西亚吉隆坡新酒店开业支援</a:t>
              </a:r>
              <a:r>
                <a:rPr lang="en-US" altLang="zh-CN" sz="1200" b="1" dirty="0" smtClean="0"/>
                <a:t>2</a:t>
              </a:r>
              <a:r>
                <a:rPr lang="zh-CN" altLang="zh-CN" sz="1200" b="1" dirty="0" smtClean="0"/>
                <a:t>个月，在支援期间表现出色，获得总经理高度好评，个人年度评优绩效为优秀；受海外新冠疫情影响，现在广州馨悦商务服务有限公司担任运营主管。</a:t>
              </a:r>
              <a:endParaRPr lang="zh-CN" altLang="zh-CN" sz="1200" b="1" dirty="0"/>
            </a:p>
          </p:txBody>
        </p:sp>
      </p:grpSp>
      <p:sp>
        <p:nvSpPr>
          <p:cNvPr id="3" name="矩形 2"/>
          <p:cNvSpPr/>
          <p:nvPr/>
        </p:nvSpPr>
        <p:spPr>
          <a:xfrm>
            <a:off x="273050" y="101600"/>
            <a:ext cx="2060575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225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一</a:t>
            </a:r>
            <a:r>
              <a:rPr kumimoji="0" lang="en-US" altLang="zh-CN" sz="2400" b="1" i="0" u="none" strike="noStrike" kern="1200" cap="none" spc="225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.</a:t>
            </a:r>
            <a:r>
              <a:rPr kumimoji="0" lang="zh-CN" altLang="en-US" sz="2400" b="1" i="0" u="none" strike="noStrike" kern="1200" cap="none" spc="225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学院概况</a:t>
            </a:r>
            <a:endParaRPr kumimoji="0" lang="zh-CN" altLang="zh-CN" sz="2400" b="1" i="0" u="none" strike="noStrike" kern="1200" cap="none" spc="225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8000" y="681038"/>
            <a:ext cx="8091488" cy="461963"/>
          </a:xfrm>
          <a:prstGeom prst="rect">
            <a:avLst/>
          </a:prstGeom>
          <a:solidFill>
            <a:schemeClr val="accent4"/>
          </a:solidFill>
        </p:spPr>
        <p:txBody>
          <a:bodyPr>
            <a:spAutoFit/>
          </a:bodyPr>
          <a:lstStyle/>
          <a:p>
            <a:pPr marR="0" defTabSz="914400" eaLnBrk="0" hangingPunct="0">
              <a:buClrTx/>
              <a:buSzTx/>
              <a:buFontTx/>
              <a:defRPr/>
            </a:pPr>
            <a:r>
              <a:rPr kumimoji="0" lang="en-US" altLang="zh-CN" sz="2400" kern="1200" cap="none" spc="0" normalizeH="0" baseline="0" noProof="0" dirty="0"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t>1.4.3 </a:t>
            </a:r>
            <a:r>
              <a:rPr kumimoji="0" lang="zh-CN" altLang="en-US" sz="2400" kern="1200" cap="none" spc="0" normalizeH="0" baseline="0" noProof="0" dirty="0"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t>育人成果：毕业即拿万元月薪的优秀毕业生逐年递增</a:t>
            </a:r>
            <a:endParaRPr kumimoji="0" lang="zh-CN" altLang="en-US" sz="2400" kern="1200" cap="none" spc="0" normalizeH="0" baseline="0" noProof="0" dirty="0">
              <a:solidFill>
                <a:srgbClr val="FF0000"/>
              </a:solidFill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73050" y="101600"/>
            <a:ext cx="2060575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225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一</a:t>
            </a:r>
            <a:r>
              <a:rPr kumimoji="0" lang="en-US" altLang="zh-CN" sz="2400" b="1" i="0" u="none" strike="noStrike" kern="1200" cap="none" spc="225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.</a:t>
            </a:r>
            <a:r>
              <a:rPr kumimoji="0" lang="zh-CN" altLang="en-US" sz="2400" b="1" i="0" u="none" strike="noStrike" kern="1200" cap="none" spc="225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学院概况</a:t>
            </a:r>
            <a:endParaRPr kumimoji="0" lang="zh-CN" altLang="zh-CN" sz="2400" b="1" i="0" u="none" strike="noStrike" kern="1200" cap="none" spc="225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grpSp>
        <p:nvGrpSpPr>
          <p:cNvPr id="29699" name="组合 16"/>
          <p:cNvGrpSpPr/>
          <p:nvPr/>
        </p:nvGrpSpPr>
        <p:grpSpPr>
          <a:xfrm>
            <a:off x="306388" y="695326"/>
            <a:ext cx="3622675" cy="4124692"/>
            <a:chOff x="305840" y="993093"/>
            <a:chExt cx="3623903" cy="4142813"/>
          </a:xfrm>
        </p:grpSpPr>
        <p:sp>
          <p:nvSpPr>
            <p:cNvPr id="29704" name="TextBox 9"/>
            <p:cNvSpPr txBox="1"/>
            <p:nvPr/>
          </p:nvSpPr>
          <p:spPr>
            <a:xfrm>
              <a:off x="305840" y="3559351"/>
              <a:ext cx="3623903" cy="157655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r>
                <a:rPr lang="zh-CN" altLang="en-US" sz="1200" b="1" dirty="0" smtClean="0"/>
                <a:t>　　</a:t>
              </a:r>
              <a:r>
                <a:rPr lang="zh-CN" altLang="zh-CN" sz="1200" b="1" dirty="0" smtClean="0"/>
                <a:t>广东陆丰人，在校学习期间，曾担任主任导师助理、足球社社长、英语俱乐部组织部部长，荣获“国家励志奖学金”“优秀家业生干部”“优秀学生标兵”等荣誉。</a:t>
              </a:r>
              <a:r>
                <a:rPr lang="zh-CN" altLang="zh-CN" sz="1200" b="1" dirty="0" smtClean="0">
                  <a:solidFill>
                    <a:srgbClr val="FF0000"/>
                  </a:solidFill>
                </a:rPr>
                <a:t>毕业时竞聘为肇庆市现代筑美家居有限公司项目工程师，</a:t>
              </a:r>
              <a:r>
                <a:rPr lang="en-US" altLang="zh-CN" sz="1200" b="1" dirty="0" smtClean="0">
                  <a:solidFill>
                    <a:srgbClr val="FF0000"/>
                  </a:solidFill>
                </a:rPr>
                <a:t>2018</a:t>
              </a:r>
              <a:r>
                <a:rPr lang="zh-CN" altLang="zh-CN" sz="1200" b="1" dirty="0" smtClean="0">
                  <a:solidFill>
                    <a:srgbClr val="FF0000"/>
                  </a:solidFill>
                </a:rPr>
                <a:t>年晋升为海外分公司运营主管，现任肇庆市现代筑美家居有限公司广州分公司项目经理。</a:t>
              </a:r>
              <a:r>
                <a:rPr lang="zh-CN" altLang="zh-CN" sz="1200" b="1" dirty="0" smtClean="0"/>
                <a:t>毕业四年，快速成长为一名能担重任的项目管理者。</a:t>
              </a:r>
              <a:endParaRPr lang="zh-CN" altLang="zh-CN" sz="1200" b="1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088083" y="2198124"/>
              <a:ext cx="371601" cy="900146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marR="0" defTabSz="914400" eaLnBrk="0" hangingPunct="0">
                <a:buClrTx/>
                <a:buSzTx/>
                <a:buFontTx/>
                <a:defRPr/>
              </a:pPr>
              <a:r>
                <a:rPr kumimoji="0" lang="zh-CN" altLang="en-US" b="1" kern="1200" cap="none" spc="0" normalizeH="0" baseline="0" noProof="0" dirty="0">
                  <a:solidFill>
                    <a:srgbClr val="002060"/>
                  </a:solidFill>
                  <a:latin typeface="+mj-ea"/>
                  <a:ea typeface="+mj-ea"/>
                  <a:cs typeface="+mn-cs"/>
                </a:rPr>
                <a:t>陈</a:t>
              </a:r>
              <a:endParaRPr kumimoji="0" lang="en-US" altLang="zh-CN" b="1" kern="1200" cap="none" spc="0" normalizeH="0" baseline="0" noProof="0" dirty="0">
                <a:solidFill>
                  <a:srgbClr val="002060"/>
                </a:solidFill>
                <a:latin typeface="+mj-ea"/>
                <a:ea typeface="+mj-ea"/>
                <a:cs typeface="+mn-cs"/>
              </a:endParaRPr>
            </a:p>
            <a:p>
              <a:pPr marR="0" defTabSz="914400" eaLnBrk="0" hangingPunct="0">
                <a:buClrTx/>
                <a:buSzTx/>
                <a:buFontTx/>
                <a:defRPr/>
              </a:pPr>
              <a:r>
                <a:rPr kumimoji="0" lang="zh-CN" altLang="en-US" b="1" kern="1200" cap="none" spc="0" normalizeH="0" baseline="0" noProof="0" dirty="0">
                  <a:solidFill>
                    <a:srgbClr val="002060"/>
                  </a:solidFill>
                  <a:latin typeface="+mj-ea"/>
                  <a:ea typeface="+mj-ea"/>
                  <a:cs typeface="+mn-cs"/>
                </a:rPr>
                <a:t>锡</a:t>
              </a:r>
              <a:endParaRPr kumimoji="0" lang="en-US" altLang="zh-CN" b="1" kern="1200" cap="none" spc="0" normalizeH="0" baseline="0" noProof="0" dirty="0">
                <a:solidFill>
                  <a:srgbClr val="002060"/>
                </a:solidFill>
                <a:latin typeface="+mj-ea"/>
                <a:ea typeface="+mj-ea"/>
                <a:cs typeface="+mn-cs"/>
              </a:endParaRPr>
            </a:p>
            <a:p>
              <a:pPr marR="0" defTabSz="914400" eaLnBrk="0" hangingPunct="0">
                <a:buClrTx/>
                <a:buSzTx/>
                <a:buFontTx/>
                <a:defRPr/>
              </a:pPr>
              <a:r>
                <a:rPr kumimoji="0" lang="zh-CN" altLang="en-US" b="1" kern="1200" cap="none" spc="0" normalizeH="0" baseline="0" noProof="0" dirty="0">
                  <a:solidFill>
                    <a:srgbClr val="002060"/>
                  </a:solidFill>
                  <a:latin typeface="+mj-ea"/>
                  <a:ea typeface="+mj-ea"/>
                  <a:cs typeface="+mn-cs"/>
                </a:rPr>
                <a:t>浩</a:t>
              </a:r>
              <a:endParaRPr kumimoji="0" lang="zh-CN" altLang="en-US" b="1" kern="1200" cap="none" spc="0" normalizeH="0" baseline="0" noProof="0" dirty="0">
                <a:solidFill>
                  <a:srgbClr val="002060"/>
                </a:solidFill>
                <a:latin typeface="+mj-ea"/>
                <a:ea typeface="+mj-ea"/>
                <a:cs typeface="+mn-cs"/>
              </a:endParaRPr>
            </a:p>
          </p:txBody>
        </p:sp>
        <p:pic>
          <p:nvPicPr>
            <p:cNvPr id="12" name="Picture 1" descr="C:\Users\Administrator\AppData\Roaming\Tencent\Users\23387166\QQ\WinTemp\RichOle\QQ]AP5BV_MR{Y]P~@8W0BW9.png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4530" y="993093"/>
              <a:ext cx="2023727" cy="2479502"/>
            </a:xfrm>
            <a:prstGeom prst="ellipse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29700" name="组合 17"/>
          <p:cNvGrpSpPr/>
          <p:nvPr/>
        </p:nvGrpSpPr>
        <p:grpSpPr>
          <a:xfrm>
            <a:off x="4714875" y="1822450"/>
            <a:ext cx="4133850" cy="3309879"/>
            <a:chOff x="4714167" y="2202979"/>
            <a:chExt cx="4134102" cy="3309825"/>
          </a:xfrm>
        </p:grpSpPr>
        <p:sp>
          <p:nvSpPr>
            <p:cNvPr id="29701" name="TextBox 12"/>
            <p:cNvSpPr txBox="1"/>
            <p:nvPr/>
          </p:nvSpPr>
          <p:spPr>
            <a:xfrm>
              <a:off x="4714167" y="3781589"/>
              <a:ext cx="4134102" cy="173121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68580" tIns="34290" rIns="68580" bIns="34290">
              <a:spAutoFit/>
            </a:bodyPr>
            <a:lstStyle/>
            <a:p>
              <a:pPr eaLnBrk="0" hangingPunct="0"/>
              <a:r>
                <a:rPr lang="zh-CN" altLang="en-US" sz="1200" b="1" dirty="0" smtClean="0"/>
                <a:t>　　</a:t>
              </a:r>
              <a:r>
                <a:rPr lang="zh-CN" altLang="zh-CN" sz="1200" b="1" dirty="0" smtClean="0"/>
                <a:t>广东清远人，在校期间，曾担任主任导师助理、学生教官、副班长，荣获“国家励志奖学金”、“优秀学生标兵”等称号。</a:t>
              </a:r>
              <a:r>
                <a:rPr lang="zh-CN" altLang="zh-CN" sz="1200" b="1" dirty="0" smtClean="0">
                  <a:solidFill>
                    <a:srgbClr val="FF0000"/>
                  </a:solidFill>
                </a:rPr>
                <a:t>毕业时，通过公司岗位竞聘定岗为主管级凤凰管家；工作期间表现突出，</a:t>
              </a:r>
              <a:r>
                <a:rPr lang="en-US" altLang="zh-CN" sz="1200" b="1" dirty="0" smtClean="0">
                  <a:solidFill>
                    <a:srgbClr val="FF0000"/>
                  </a:solidFill>
                </a:rPr>
                <a:t>2017 </a:t>
              </a:r>
              <a:r>
                <a:rPr lang="zh-CN" altLang="zh-CN" sz="1200" b="1" dirty="0" smtClean="0">
                  <a:solidFill>
                    <a:srgbClr val="FF0000"/>
                  </a:solidFill>
                </a:rPr>
                <a:t>年获碧桂园物业增城区域凤凰管家技能大赛一等奖；</a:t>
              </a:r>
              <a:r>
                <a:rPr lang="en-US" altLang="zh-CN" sz="1200" b="1" dirty="0" smtClean="0">
                  <a:solidFill>
                    <a:srgbClr val="FF0000"/>
                  </a:solidFill>
                </a:rPr>
                <a:t>2019</a:t>
              </a:r>
              <a:r>
                <a:rPr lang="zh-CN" altLang="zh-CN" sz="1200" b="1" dirty="0" smtClean="0">
                  <a:solidFill>
                    <a:srgbClr val="FF0000"/>
                  </a:solidFill>
                </a:rPr>
                <a:t>年获碧桂园物业品牌文化官称号；</a:t>
              </a:r>
              <a:r>
                <a:rPr lang="en-US" altLang="zh-CN" sz="1200" b="1" dirty="0" smtClean="0">
                  <a:solidFill>
                    <a:srgbClr val="FF0000"/>
                  </a:solidFill>
                </a:rPr>
                <a:t>2020</a:t>
              </a:r>
              <a:r>
                <a:rPr lang="zh-CN" altLang="zh-CN" sz="1200" b="1" dirty="0" smtClean="0">
                  <a:solidFill>
                    <a:srgbClr val="FF0000"/>
                  </a:solidFill>
                </a:rPr>
                <a:t>年荣获碧桂园物业明星管理人称号。</a:t>
              </a:r>
              <a:r>
                <a:rPr lang="en-US" altLang="zh-CN" sz="1200" b="1" dirty="0" smtClean="0">
                  <a:solidFill>
                    <a:srgbClr val="FF0000"/>
                  </a:solidFill>
                </a:rPr>
                <a:t>2020</a:t>
              </a:r>
              <a:r>
                <a:rPr lang="zh-CN" altLang="zh-CN" sz="1200" b="1" dirty="0" smtClean="0">
                  <a:solidFill>
                    <a:srgbClr val="FF0000"/>
                  </a:solidFill>
                </a:rPr>
                <a:t>年</a:t>
              </a:r>
              <a:r>
                <a:rPr lang="en-US" altLang="zh-CN" sz="1200" b="1" dirty="0" smtClean="0">
                  <a:solidFill>
                    <a:srgbClr val="FF0000"/>
                  </a:solidFill>
                </a:rPr>
                <a:t>6</a:t>
              </a:r>
              <a:r>
                <a:rPr lang="zh-CN" altLang="zh-CN" sz="1200" b="1" dirty="0" smtClean="0">
                  <a:solidFill>
                    <a:srgbClr val="FF0000"/>
                  </a:solidFill>
                </a:rPr>
                <a:t>月入职深圳华润物业，现担任项目经理助理。</a:t>
              </a:r>
              <a:r>
                <a:rPr lang="zh-CN" altLang="zh-CN" sz="1200" b="1" dirty="0" smtClean="0"/>
                <a:t>毕业四年半，已从一名见习生成长为物业公司项目经理管理储备人才。</a:t>
              </a:r>
              <a:endParaRPr lang="zh-CN" altLang="zh-CN" sz="1200" b="1" dirty="0" smtClean="0"/>
            </a:p>
            <a:p>
              <a:pPr eaLnBrk="0" hangingPunct="0"/>
              <a:endParaRPr lang="zh-CN" altLang="zh-CN" sz="1200" b="1" dirty="0">
                <a:solidFill>
                  <a:srgbClr val="FF0000"/>
                </a:solidFill>
                <a:latin typeface="Adobe 楷体 Std R" pitchFamily="18" charset="-122"/>
                <a:ea typeface="Adobe 楷体 Std R" pitchFamily="18" charset="-122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330155" y="2202979"/>
              <a:ext cx="370958" cy="900231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marR="0" defTabSz="914400" eaLnBrk="0" hangingPunct="0">
                <a:buClrTx/>
                <a:buSzTx/>
                <a:buFontTx/>
                <a:defRPr/>
              </a:pPr>
              <a:r>
                <a:rPr kumimoji="0" lang="zh-CN" altLang="en-US" b="1" kern="1200" cap="none" spc="0" normalizeH="0" baseline="0" noProof="0" dirty="0" smtClean="0">
                  <a:solidFill>
                    <a:srgbClr val="002060"/>
                  </a:solidFill>
                  <a:latin typeface="+mj-ea"/>
                  <a:ea typeface="+mj-ea"/>
                  <a:cs typeface="+mn-cs"/>
                </a:rPr>
                <a:t>陈</a:t>
              </a:r>
              <a:endParaRPr kumimoji="0" lang="en-US" altLang="zh-CN" b="1" kern="1200" cap="none" spc="0" normalizeH="0" baseline="0" noProof="0" dirty="0" smtClean="0">
                <a:solidFill>
                  <a:srgbClr val="002060"/>
                </a:solidFill>
                <a:latin typeface="+mj-ea"/>
                <a:ea typeface="+mj-ea"/>
                <a:cs typeface="+mn-cs"/>
              </a:endParaRPr>
            </a:p>
            <a:p>
              <a:pPr marR="0" defTabSz="914400" eaLnBrk="0" hangingPunct="0">
                <a:buClrTx/>
                <a:buSzTx/>
                <a:buFontTx/>
                <a:defRPr/>
              </a:pPr>
              <a:r>
                <a:rPr lang="zh-CN" altLang="en-US" b="1" dirty="0" smtClean="0">
                  <a:solidFill>
                    <a:srgbClr val="002060"/>
                  </a:solidFill>
                  <a:latin typeface="+mj-ea"/>
                  <a:ea typeface="+mj-ea"/>
                </a:rPr>
                <a:t>淑</a:t>
              </a:r>
              <a:endParaRPr lang="en-US" altLang="zh-CN" b="1" dirty="0" smtClean="0">
                <a:solidFill>
                  <a:srgbClr val="002060"/>
                </a:solidFill>
                <a:latin typeface="+mj-ea"/>
                <a:ea typeface="+mj-ea"/>
              </a:endParaRPr>
            </a:p>
            <a:p>
              <a:pPr marR="0" defTabSz="914400" eaLnBrk="0" hangingPunct="0">
                <a:buClrTx/>
                <a:buSzTx/>
                <a:buFontTx/>
                <a:defRPr/>
              </a:pPr>
              <a:r>
                <a:rPr lang="zh-CN" altLang="en-US" b="1" dirty="0" smtClean="0">
                  <a:solidFill>
                    <a:srgbClr val="002060"/>
                  </a:solidFill>
                  <a:latin typeface="+mj-ea"/>
                  <a:ea typeface="+mj-ea"/>
                </a:rPr>
                <a:t>云</a:t>
              </a:r>
              <a:endParaRPr kumimoji="0" lang="zh-CN" altLang="en-US" b="1" kern="1200" cap="none" spc="0" normalizeH="0" baseline="0" noProof="0" dirty="0">
                <a:solidFill>
                  <a:srgbClr val="002060"/>
                </a:solidFill>
                <a:latin typeface="+mj-ea"/>
                <a:ea typeface="+mj-ea"/>
                <a:cs typeface="+mn-cs"/>
              </a:endParaRPr>
            </a:p>
          </p:txBody>
        </p:sp>
      </p:grpSp>
      <p:pic>
        <p:nvPicPr>
          <p:cNvPr id="13" name="图片 12" descr="陈淑云.jpg"/>
          <p:cNvPicPr>
            <a:picLocks noChangeAspect="1"/>
          </p:cNvPicPr>
          <p:nvPr/>
        </p:nvPicPr>
        <p:blipFill>
          <a:blip r:embed="rId2" cstate="print"/>
          <a:srcRect l="22500" t="1715" r="20278" b="43869"/>
          <a:stretch>
            <a:fillRect/>
          </a:stretch>
        </p:blipFill>
        <p:spPr>
          <a:xfrm>
            <a:off x="5905500" y="723900"/>
            <a:ext cx="1962150" cy="2552700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784225" y="1314449"/>
            <a:ext cx="447675" cy="3705225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1" i="0" u="none" strike="noStrike" kern="1200" cap="none" spc="225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2022</a:t>
            </a:r>
            <a:r>
              <a:rPr kumimoji="0" lang="zh-CN" altLang="en-US" sz="1800" b="1" i="0" u="none" strike="noStrike" kern="1200" cap="none" spc="225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年</a:t>
            </a:r>
            <a:r>
              <a:rPr kumimoji="0" lang="zh-CN" altLang="en-US" sz="1800" b="1" i="0" u="none" strike="noStrike" kern="1200" cap="none" spc="225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招生的专业</a:t>
            </a:r>
            <a:endParaRPr kumimoji="0" lang="zh-CN" altLang="zh-CN" sz="1800" b="1" i="0" u="none" strike="noStrike" kern="1200" cap="none" spc="225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8000" y="719138"/>
            <a:ext cx="7016750" cy="461963"/>
          </a:xfrm>
          <a:prstGeom prst="rect">
            <a:avLst/>
          </a:prstGeom>
          <a:solidFill>
            <a:schemeClr val="accent4"/>
          </a:solidFill>
        </p:spPr>
        <p:txBody>
          <a:bodyPr>
            <a:spAutoFit/>
          </a:bodyPr>
          <a:lstStyle/>
          <a:p>
            <a:pPr marR="0" defTabSz="914400" eaLnBrk="0" hangingPunct="0">
              <a:buClrTx/>
              <a:buSzTx/>
              <a:buFontTx/>
              <a:defRPr/>
            </a:pPr>
            <a:r>
              <a:rPr kumimoji="0" lang="zh-CN" altLang="en-US" sz="2400" kern="1200" cap="none" spc="0" normalizeH="0" baseline="0" noProof="0" dirty="0" smtClean="0"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t>学院的</a:t>
            </a:r>
            <a:r>
              <a:rPr kumimoji="0" lang="en-US" altLang="zh-CN" sz="2400" kern="1200" cap="none" spc="0" normalizeH="0" baseline="0" noProof="0" dirty="0" smtClean="0"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t>2022</a:t>
            </a:r>
            <a:r>
              <a:rPr kumimoji="0" lang="zh-CN" altLang="en-US" sz="2400" kern="1200" cap="none" spc="0" normalizeH="0" baseline="0" noProof="0" dirty="0" smtClean="0"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t>年</a:t>
            </a:r>
            <a:r>
              <a:rPr kumimoji="0" lang="zh-CN" altLang="en-US" sz="2400" kern="1200" cap="none" spc="0" normalizeH="0" baseline="0" noProof="0" dirty="0"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t>招生专业及方向继续升级变革</a:t>
            </a:r>
            <a:endParaRPr kumimoji="0" lang="zh-CN" altLang="en-US" sz="2400" kern="1200" cap="none" spc="0" normalizeH="0" baseline="0" noProof="0" dirty="0">
              <a:solidFill>
                <a:srgbClr val="FF0000"/>
              </a:solidFill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33796" name="组合 10"/>
          <p:cNvGrpSpPr/>
          <p:nvPr/>
        </p:nvGrpSpPr>
        <p:grpSpPr>
          <a:xfrm>
            <a:off x="4384675" y="1238250"/>
            <a:ext cx="4111625" cy="3770332"/>
            <a:chOff x="4384288" y="1457325"/>
            <a:chExt cx="4112011" cy="3771063"/>
          </a:xfrm>
        </p:grpSpPr>
        <p:pic>
          <p:nvPicPr>
            <p:cNvPr id="33817" name="Picture 1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4384288" y="1457325"/>
              <a:ext cx="4112011" cy="280987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4409690" y="4274096"/>
              <a:ext cx="4065970" cy="95429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>
              <a:spAutoFit/>
            </a:bodyPr>
            <a:lstStyle/>
            <a:p>
              <a:pPr marR="0" defTabSz="914400" eaLnBrk="0" hangingPunct="0">
                <a:buClrTx/>
                <a:buSzTx/>
                <a:buFontTx/>
                <a:defRPr/>
              </a:pPr>
              <a:r>
                <a:rPr kumimoji="0" lang="zh-CN" altLang="en-US" sz="1400" kern="1200" cap="none" spc="0" normalizeH="0" baseline="0" noProof="0" dirty="0"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碧桂园投资</a:t>
              </a:r>
              <a:r>
                <a:rPr kumimoji="0" lang="en-US" altLang="zh-CN" sz="1400" kern="1200" cap="none" spc="0" normalizeH="0" baseline="0" noProof="0" dirty="0"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800</a:t>
              </a:r>
              <a:r>
                <a:rPr kumimoji="0" lang="zh-CN" altLang="en-US" sz="1400" kern="1200" cap="none" spc="0" normalizeH="0" baseline="0" noProof="0" dirty="0"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亿建设的集科研、实验、生产、文化、生活、教育于一体的</a:t>
              </a:r>
              <a:r>
                <a:rPr kumimoji="0" lang="zh-CN" altLang="en-US" sz="1400" b="1" kern="1200" cap="none" spc="0" normalizeH="0" baseline="0" noProof="0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博智林机器人谷</a:t>
              </a:r>
              <a:r>
                <a:rPr kumimoji="0" lang="zh-CN" altLang="en-US" sz="1400" kern="1200" cap="none" spc="0" normalizeH="0" baseline="0" noProof="0" dirty="0"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，打造从人才培养、研发、制造、应用的全产业链服务平台。</a:t>
              </a:r>
              <a:endParaRPr kumimoji="0" lang="zh-CN" altLang="en-US" sz="1400" b="1" kern="1200" cap="none" spc="0" normalizeH="0" baseline="0" noProof="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242888" y="58738"/>
            <a:ext cx="5580063" cy="5127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225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二</a:t>
            </a:r>
            <a:r>
              <a:rPr kumimoji="0" lang="en-US" altLang="zh-CN" sz="2400" b="1" i="0" u="none" strike="noStrike" kern="1200" cap="none" spc="225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.</a:t>
            </a:r>
            <a:r>
              <a:rPr kumimoji="0" lang="zh-CN" altLang="en-US" sz="2400" b="1" i="0" u="none" strike="noStrike" kern="1200" cap="none" spc="225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学院</a:t>
            </a:r>
            <a:r>
              <a:rPr kumimoji="0" lang="en-US" altLang="zh-CN" sz="2400" b="1" i="0" u="none" strike="noStrike" kern="1200" cap="none" spc="225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2022</a:t>
            </a:r>
            <a:r>
              <a:rPr kumimoji="0" lang="zh-CN" altLang="en-US" sz="2400" b="1" i="0" u="none" strike="noStrike" kern="1200" cap="none" spc="225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年</a:t>
            </a:r>
            <a:r>
              <a:rPr kumimoji="0" lang="zh-CN" altLang="en-US" sz="2400" b="1" i="0" u="none" strike="noStrike" kern="1200" cap="none" spc="225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招生信息</a:t>
            </a:r>
            <a:endParaRPr kumimoji="0" lang="zh-CN" altLang="zh-CN" sz="2400" b="1" i="0" u="none" strike="noStrike" kern="1200" cap="none" spc="225" normalizeH="0" baseline="0" noProof="0" dirty="0">
              <a:ln>
                <a:noFill/>
              </a:ln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grpSp>
        <p:nvGrpSpPr>
          <p:cNvPr id="33798" name="组合 24"/>
          <p:cNvGrpSpPr/>
          <p:nvPr/>
        </p:nvGrpSpPr>
        <p:grpSpPr>
          <a:xfrm>
            <a:off x="1400175" y="1184275"/>
            <a:ext cx="2492375" cy="604838"/>
            <a:chOff x="1438275" y="1247775"/>
            <a:chExt cx="2492375" cy="604510"/>
          </a:xfrm>
        </p:grpSpPr>
        <p:sp>
          <p:nvSpPr>
            <p:cNvPr id="19" name="TextBox 18"/>
            <p:cNvSpPr txBox="1"/>
            <p:nvPr/>
          </p:nvSpPr>
          <p:spPr>
            <a:xfrm>
              <a:off x="1485900" y="1590489"/>
              <a:ext cx="2444750" cy="261796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>
              <a:spAutoFit/>
            </a:bodyPr>
            <a:lstStyle/>
            <a:p>
              <a:pPr marR="0" defTabSz="914400" eaLnBrk="0" hangingPunct="0">
                <a:buClrTx/>
                <a:buSzTx/>
                <a:buFontTx/>
                <a:defRPr/>
              </a:pPr>
              <a:r>
                <a:rPr kumimoji="0" lang="zh-CN" altLang="en-US" sz="1100" kern="1200" cap="none" spc="0" normalizeH="0" baseline="0" noProof="0" dirty="0" smtClean="0"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自动化线技师方向</a:t>
              </a:r>
              <a:endParaRPr kumimoji="0" lang="zh-CN" altLang="en-US" sz="1100" kern="1200" cap="none" spc="0" normalizeH="0" baseline="0" noProof="0" dirty="0">
                <a:latin typeface="楷体" panose="02010609060101010101" pitchFamily="49" charset="-122"/>
                <a:ea typeface="楷体" panose="02010609060101010101" pitchFamily="49" charset="-122"/>
                <a:cs typeface="+mn-cs"/>
              </a:endParaRPr>
            </a:p>
          </p:txBody>
        </p:sp>
        <p:sp>
          <p:nvSpPr>
            <p:cNvPr id="33816" name="TextBox 19"/>
            <p:cNvSpPr txBox="1"/>
            <p:nvPr/>
          </p:nvSpPr>
          <p:spPr>
            <a:xfrm>
              <a:off x="1438275" y="1247775"/>
              <a:ext cx="2305050" cy="338554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eaLnBrk="0" hangingPunct="0">
                <a:buFont typeface="Wingdings" panose="05000000000000000000" pitchFamily="2" charset="2"/>
                <a:buChar char="u"/>
              </a:pPr>
              <a:r>
                <a:rPr lang="zh-CN" altLang="en-US" sz="16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智能控制</a:t>
              </a:r>
              <a:r>
                <a:rPr lang="zh-CN" altLang="en-US" sz="16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技术</a:t>
              </a:r>
              <a:endParaRPr lang="en-US" altLang="zh-CN" sz="16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33799" name="组合 23"/>
          <p:cNvGrpSpPr/>
          <p:nvPr/>
        </p:nvGrpSpPr>
        <p:grpSpPr>
          <a:xfrm>
            <a:off x="1400387" y="1962353"/>
            <a:ext cx="2492990" cy="1781170"/>
            <a:chOff x="1485900" y="2447918"/>
            <a:chExt cx="2492370" cy="1780866"/>
          </a:xfrm>
        </p:grpSpPr>
        <p:sp>
          <p:nvSpPr>
            <p:cNvPr id="33808" name="TextBox 12"/>
            <p:cNvSpPr txBox="1"/>
            <p:nvPr/>
          </p:nvSpPr>
          <p:spPr>
            <a:xfrm>
              <a:off x="1504944" y="2743205"/>
              <a:ext cx="2460626" cy="261610"/>
            </a:xfrm>
            <a:prstGeom prst="rect">
              <a:avLst/>
            </a:prstGeom>
            <a:solidFill>
              <a:srgbClr val="FFFF00"/>
            </a:solidFill>
            <a:ln w="9525">
              <a:noFill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zh-CN" altLang="en-US" sz="1100" dirty="0">
                  <a:latin typeface="楷体" panose="02010609060101010101" pitchFamily="49" charset="-122"/>
                  <a:ea typeface="楷体" panose="02010609060101010101" pitchFamily="49" charset="-122"/>
                </a:rPr>
                <a:t>建筑施工与机器人技术应用方向</a:t>
              </a:r>
              <a:endParaRPr lang="zh-CN" altLang="en-US" sz="11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3809" name="TextBox 13"/>
            <p:cNvSpPr txBox="1"/>
            <p:nvPr/>
          </p:nvSpPr>
          <p:spPr>
            <a:xfrm>
              <a:off x="1504946" y="3257511"/>
              <a:ext cx="2473324" cy="261610"/>
            </a:xfrm>
            <a:prstGeom prst="rect">
              <a:avLst/>
            </a:prstGeom>
            <a:solidFill>
              <a:srgbClr val="92D050"/>
            </a:solidFill>
            <a:ln w="9525">
              <a:noFill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zh-CN" altLang="en-US" sz="1100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装配式建筑与</a:t>
              </a:r>
              <a:r>
                <a:rPr lang="zh-CN" altLang="en-US" sz="1100" dirty="0">
                  <a:latin typeface="楷体" panose="02010609060101010101" pitchFamily="49" charset="-122"/>
                  <a:ea typeface="楷体" panose="02010609060101010101" pitchFamily="49" charset="-122"/>
                </a:rPr>
                <a:t>机器人技术应用方向</a:t>
              </a:r>
              <a:endParaRPr lang="zh-CN" altLang="en-US" sz="11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3811" name="TextBox 15"/>
            <p:cNvSpPr txBox="1"/>
            <p:nvPr/>
          </p:nvSpPr>
          <p:spPr>
            <a:xfrm>
              <a:off x="1504946" y="3000466"/>
              <a:ext cx="2466974" cy="261610"/>
            </a:xfrm>
            <a:prstGeom prst="rect">
              <a:avLst/>
            </a:prstGeom>
            <a:solidFill>
              <a:srgbClr val="00B0F0"/>
            </a:solidFill>
            <a:ln w="9525">
              <a:noFill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zh-CN" altLang="en-US" sz="1100" dirty="0">
                  <a:latin typeface="楷体" panose="02010609060101010101" pitchFamily="49" charset="-122"/>
                  <a:ea typeface="楷体" panose="02010609060101010101" pitchFamily="49" charset="-122"/>
                </a:rPr>
                <a:t>建筑信息</a:t>
              </a:r>
              <a:r>
                <a:rPr lang="zh-CN" altLang="en-US" sz="1100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模型（</a:t>
              </a:r>
              <a:r>
                <a:rPr lang="en-US" altLang="zh-CN" sz="1100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BIM</a:t>
              </a:r>
              <a:r>
                <a:rPr lang="zh-CN" altLang="en-US" sz="1100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）技术</a:t>
              </a:r>
              <a:r>
                <a:rPr lang="zh-CN" altLang="en-US" sz="1100" dirty="0">
                  <a:latin typeface="楷体" panose="02010609060101010101" pitchFamily="49" charset="-122"/>
                  <a:ea typeface="楷体" panose="02010609060101010101" pitchFamily="49" charset="-122"/>
                </a:rPr>
                <a:t>应用方向</a:t>
              </a:r>
              <a:endParaRPr lang="zh-CN" altLang="en-US" sz="11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3812" name="TextBox 16"/>
            <p:cNvSpPr txBox="1"/>
            <p:nvPr/>
          </p:nvSpPr>
          <p:spPr>
            <a:xfrm>
              <a:off x="1514256" y="3968888"/>
              <a:ext cx="2416397" cy="259896"/>
            </a:xfrm>
            <a:prstGeom prst="rect">
              <a:avLst/>
            </a:prstGeom>
            <a:solidFill>
              <a:srgbClr val="0070C0"/>
            </a:solidFill>
            <a:ln w="9525">
              <a:noFill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zh-CN" altLang="en-US" sz="1100" dirty="0">
                  <a:latin typeface="楷体" panose="02010609060101010101" pitchFamily="49" charset="-122"/>
                  <a:ea typeface="楷体" panose="02010609060101010101" pitchFamily="49" charset="-122"/>
                </a:rPr>
                <a:t>智能建造成本管理方向</a:t>
              </a:r>
              <a:endParaRPr lang="zh-CN" altLang="en-US" sz="11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3814" name="TextBox 20"/>
            <p:cNvSpPr txBox="1"/>
            <p:nvPr/>
          </p:nvSpPr>
          <p:spPr>
            <a:xfrm>
              <a:off x="1485900" y="2447918"/>
              <a:ext cx="2362200" cy="338554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eaLnBrk="0" hangingPunct="0">
                <a:buFont typeface="Wingdings" panose="05000000000000000000" pitchFamily="2" charset="2"/>
                <a:buChar char="u"/>
              </a:pPr>
              <a:r>
                <a:rPr lang="zh-CN" altLang="en-US" sz="16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建筑工程</a:t>
              </a:r>
              <a:r>
                <a:rPr lang="zh-CN" altLang="en-US" sz="16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技术</a:t>
              </a:r>
              <a:endParaRPr lang="en-US" altLang="zh-CN" sz="16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33800" name="组合 27"/>
          <p:cNvGrpSpPr/>
          <p:nvPr/>
        </p:nvGrpSpPr>
        <p:grpSpPr>
          <a:xfrm>
            <a:off x="1372071" y="3870322"/>
            <a:ext cx="2904654" cy="584775"/>
            <a:chOff x="1419225" y="4038596"/>
            <a:chExt cx="2857606" cy="584540"/>
          </a:xfrm>
        </p:grpSpPr>
        <p:sp>
          <p:nvSpPr>
            <p:cNvPr id="33805" name="TextBox 21"/>
            <p:cNvSpPr txBox="1"/>
            <p:nvPr/>
          </p:nvSpPr>
          <p:spPr>
            <a:xfrm>
              <a:off x="1419225" y="4038596"/>
              <a:ext cx="2857606" cy="58454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eaLnBrk="0" hangingPunct="0">
                <a:buFont typeface="Wingdings" panose="05000000000000000000" pitchFamily="2" charset="2"/>
                <a:buChar char="u"/>
              </a:pPr>
              <a:r>
                <a:rPr lang="zh-CN" altLang="en-US" sz="16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酒店</a:t>
              </a:r>
              <a:r>
                <a:rPr lang="zh-CN" altLang="en-US" sz="16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管理与数字化运营</a:t>
              </a:r>
              <a:endParaRPr lang="en-US" altLang="zh-CN" sz="1600" b="1" dirty="0" smtClean="0"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eaLnBrk="0" hangingPunct="0">
                <a:buFont typeface="Wingdings" panose="05000000000000000000" pitchFamily="2" charset="2"/>
                <a:buChar char="u"/>
              </a:pPr>
              <a:r>
                <a:rPr lang="zh-CN" altLang="en-US" sz="16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专业</a:t>
              </a:r>
              <a:endParaRPr lang="en-US" altLang="zh-CN" sz="16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465615" y="4324236"/>
              <a:ext cx="2427017" cy="261833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txBody>
            <a:bodyPr>
              <a:spAutoFit/>
            </a:bodyPr>
            <a:lstStyle/>
            <a:p>
              <a:pPr marR="0" defTabSz="914400" eaLnBrk="0" hangingPunct="0">
                <a:buClrTx/>
                <a:buSzTx/>
                <a:buFontTx/>
                <a:defRPr/>
              </a:pPr>
              <a:r>
                <a:rPr kumimoji="0" lang="zh-CN" altLang="en-US" sz="1100" kern="1200" cap="none" spc="0" normalizeH="0" baseline="0" noProof="0" dirty="0"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服务管理与餐厅智能技术应用方向</a:t>
              </a:r>
              <a:endParaRPr kumimoji="0" lang="zh-CN" altLang="en-US" sz="1100" kern="1200" cap="none" spc="0" normalizeH="0" baseline="0" noProof="0" dirty="0">
                <a:latin typeface="楷体" panose="02010609060101010101" pitchFamily="49" charset="-122"/>
                <a:ea typeface="楷体" panose="02010609060101010101" pitchFamily="49" charset="-122"/>
                <a:cs typeface="+mn-cs"/>
              </a:endParaRPr>
            </a:p>
          </p:txBody>
        </p:sp>
      </p:grpSp>
      <p:sp>
        <p:nvSpPr>
          <p:cNvPr id="33801" name="TextBox 22"/>
          <p:cNvSpPr txBox="1"/>
          <p:nvPr/>
        </p:nvSpPr>
        <p:spPr>
          <a:xfrm>
            <a:off x="1381125" y="4837113"/>
            <a:ext cx="2352675" cy="3397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>
              <a:buFont typeface="Wingdings" panose="05000000000000000000" pitchFamily="2" charset="2"/>
              <a:buChar char="u"/>
            </a:pPr>
            <a:r>
              <a:rPr lang="zh-CN" altLang="en-US" sz="1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学前教育</a:t>
            </a:r>
            <a:endParaRPr lang="en-US" altLang="zh-CN" sz="1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3804" name="TextBox 30"/>
          <p:cNvSpPr txBox="1"/>
          <p:nvPr/>
        </p:nvSpPr>
        <p:spPr>
          <a:xfrm>
            <a:off x="1376363" y="4597400"/>
            <a:ext cx="2352675" cy="3397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>
              <a:buFont typeface="Wingdings" panose="05000000000000000000" pitchFamily="2" charset="2"/>
              <a:buChar char="u"/>
            </a:pPr>
            <a:r>
              <a:rPr lang="zh-CN" altLang="en-US" sz="1600" b="1" dirty="0">
                <a:latin typeface="楷体" panose="02010609060101010101" pitchFamily="49" charset="-122"/>
                <a:ea typeface="楷体" panose="02010609060101010101" pitchFamily="49" charset="-122"/>
              </a:rPr>
              <a:t>连锁</a:t>
            </a:r>
            <a:r>
              <a:rPr lang="zh-CN" altLang="en-US" sz="1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经营与管理</a:t>
            </a:r>
            <a:endParaRPr lang="en-US" altLang="zh-CN" sz="1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7" name="TextBox 22"/>
          <p:cNvSpPr txBox="1"/>
          <p:nvPr/>
        </p:nvSpPr>
        <p:spPr>
          <a:xfrm>
            <a:off x="1371446" y="3183176"/>
            <a:ext cx="2352675" cy="3397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>
              <a:buFont typeface="Wingdings" panose="05000000000000000000" pitchFamily="2" charset="2"/>
              <a:buChar char="u"/>
            </a:pPr>
            <a:r>
              <a:rPr lang="zh-CN" altLang="en-US" sz="1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工程造价</a:t>
            </a:r>
            <a:endParaRPr lang="en-US" altLang="zh-CN" sz="1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9" name="TextBox 19"/>
          <p:cNvSpPr txBox="1"/>
          <p:nvPr/>
        </p:nvSpPr>
        <p:spPr>
          <a:xfrm>
            <a:off x="1371600" y="4337051"/>
            <a:ext cx="2305050" cy="338554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>
              <a:buFont typeface="Wingdings" panose="05000000000000000000" pitchFamily="2" charset="2"/>
              <a:buChar char="u"/>
            </a:pPr>
            <a:r>
              <a:rPr lang="zh-CN" altLang="en-US" sz="1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现代物业管理</a:t>
            </a:r>
            <a:endParaRPr lang="en-US" altLang="zh-CN" sz="1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0" name="TextBox 22"/>
          <p:cNvSpPr txBox="1"/>
          <p:nvPr/>
        </p:nvSpPr>
        <p:spPr>
          <a:xfrm>
            <a:off x="1371446" y="2973626"/>
            <a:ext cx="2476654" cy="33855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0" hangingPunct="0">
              <a:buFont typeface="Wingdings" panose="05000000000000000000" pitchFamily="2" charset="2"/>
              <a:buChar char="u"/>
            </a:pPr>
            <a:r>
              <a:rPr lang="zh-CN" altLang="en-US" sz="1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建筑装饰工程技术</a:t>
            </a:r>
            <a:endParaRPr lang="en-US" altLang="zh-CN" sz="1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1" name="TextBox 21"/>
          <p:cNvSpPr txBox="1"/>
          <p:nvPr/>
        </p:nvSpPr>
        <p:spPr>
          <a:xfrm>
            <a:off x="1372071" y="3670297"/>
            <a:ext cx="2275227" cy="338689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>
              <a:buFont typeface="Wingdings" panose="05000000000000000000" pitchFamily="2" charset="2"/>
              <a:buChar char="u"/>
            </a:pPr>
            <a:r>
              <a:rPr lang="zh-CN" altLang="en-US" sz="1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园林工程技术</a:t>
            </a:r>
            <a:endParaRPr lang="en-US" altLang="zh-CN" sz="1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2" name="TextBox 19"/>
          <p:cNvSpPr txBox="1"/>
          <p:nvPr/>
        </p:nvSpPr>
        <p:spPr>
          <a:xfrm>
            <a:off x="1381125" y="1727200"/>
            <a:ext cx="2305050" cy="3387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>
              <a:buFont typeface="Wingdings" panose="05000000000000000000" pitchFamily="2" charset="2"/>
              <a:buChar char="u"/>
            </a:pPr>
            <a:r>
              <a:rPr lang="zh-CN" altLang="en-US" sz="1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智能机器人技术</a:t>
            </a:r>
            <a:endParaRPr lang="en-US" altLang="zh-CN" sz="1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271463" y="58738"/>
            <a:ext cx="5551488" cy="5127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225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二</a:t>
            </a:r>
            <a:r>
              <a:rPr kumimoji="0" lang="en-US" altLang="zh-CN" sz="2400" b="1" i="0" u="none" strike="noStrike" kern="1200" cap="none" spc="225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.</a:t>
            </a:r>
            <a:r>
              <a:rPr kumimoji="0" lang="zh-CN" altLang="en-US" sz="2400" b="1" i="0" u="none" strike="noStrike" kern="1200" cap="none" spc="225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学院</a:t>
            </a:r>
            <a:r>
              <a:rPr kumimoji="0" lang="en-US" altLang="zh-CN" sz="2400" b="1" i="0" u="none" strike="noStrike" kern="1200" cap="none" spc="225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2022</a:t>
            </a:r>
            <a:r>
              <a:rPr kumimoji="0" lang="zh-CN" altLang="en-US" sz="2400" b="1" i="0" u="none" strike="noStrike" kern="1200" cap="none" spc="225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年</a:t>
            </a:r>
            <a:r>
              <a:rPr kumimoji="0" lang="zh-CN" altLang="en-US" sz="2400" b="1" i="0" u="none" strike="noStrike" kern="1200" cap="none" spc="225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招生信息</a:t>
            </a:r>
            <a:endParaRPr kumimoji="0" lang="zh-CN" altLang="zh-CN" sz="2400" b="1" i="0" u="none" strike="noStrike" kern="1200" cap="none" spc="225" normalizeH="0" baseline="0" noProof="0" dirty="0">
              <a:ln>
                <a:noFill/>
              </a:ln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7999" y="981075"/>
            <a:ext cx="5445125" cy="461665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marR="0" defTabSz="914400" eaLnBrk="0" hangingPunct="0">
              <a:buClrTx/>
              <a:buSzTx/>
              <a:buFontTx/>
              <a:defRPr/>
            </a:pPr>
            <a:r>
              <a:rPr kumimoji="0" lang="zh-CN" altLang="en-US" sz="2400" kern="1200" cap="none" spc="0" normalizeH="0" baseline="0" noProof="0" dirty="0" smtClean="0"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t>学费标准（</a:t>
            </a:r>
            <a:r>
              <a:rPr kumimoji="0" lang="zh-CN" altLang="en-US" sz="2400" b="1" kern="1200" cap="none" spc="0" normalizeH="0" baseline="0" noProof="0" dirty="0" smtClean="0"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t>参照公办院校标准</a:t>
            </a:r>
            <a:r>
              <a:rPr kumimoji="0" lang="zh-CN" altLang="en-US" sz="2400" kern="1200" cap="none" spc="0" normalizeH="0" baseline="0" noProof="0" dirty="0" smtClean="0"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t>）</a:t>
            </a:r>
            <a:endParaRPr kumimoji="0" lang="zh-CN" altLang="zh-CN" sz="2400" kern="1200" cap="none" spc="0" normalizeH="0" baseline="0" noProof="0" dirty="0"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7892" name="矩形 1"/>
          <p:cNvSpPr/>
          <p:nvPr/>
        </p:nvSpPr>
        <p:spPr>
          <a:xfrm>
            <a:off x="668338" y="1873250"/>
            <a:ext cx="4572000" cy="2032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/>
            <a:endParaRPr lang="en-US" altLang="zh-CN" dirty="0">
              <a:latin typeface="Calibri" panose="020F0502020204030204" pitchFamily="34" charset="0"/>
              <a:ea typeface="微软雅黑" panose="020B0503020204020204" pitchFamily="34" charset="-122"/>
            </a:endParaRPr>
          </a:p>
          <a:p>
            <a:pPr eaLnBrk="0" hangingPunct="0"/>
            <a:endParaRPr lang="en-US" altLang="zh-CN" dirty="0">
              <a:latin typeface="Calibri" panose="020F0502020204030204" pitchFamily="34" charset="0"/>
              <a:ea typeface="微软雅黑" panose="020B0503020204020204" pitchFamily="34" charset="-122"/>
            </a:endParaRPr>
          </a:p>
          <a:p>
            <a:pPr eaLnBrk="0" hangingPunct="0"/>
            <a:endParaRPr lang="en-US" altLang="zh-CN" dirty="0">
              <a:latin typeface="Calibri" panose="020F0502020204030204" pitchFamily="34" charset="0"/>
              <a:ea typeface="微软雅黑" panose="020B0503020204020204" pitchFamily="34" charset="-122"/>
            </a:endParaRPr>
          </a:p>
          <a:p>
            <a:pPr eaLnBrk="0" hangingPunct="0"/>
            <a:endParaRPr lang="en-US" altLang="zh-CN" dirty="0">
              <a:latin typeface="Calibri" panose="020F0502020204030204" pitchFamily="34" charset="0"/>
              <a:ea typeface="微软雅黑" panose="020B0503020204020204" pitchFamily="34" charset="-122"/>
            </a:endParaRPr>
          </a:p>
          <a:p>
            <a:pPr eaLnBrk="0" hangingPunct="0"/>
            <a:endParaRPr lang="en-US" altLang="zh-CN" dirty="0">
              <a:latin typeface="Calibri" panose="020F0502020204030204" pitchFamily="34" charset="0"/>
              <a:ea typeface="微软雅黑" panose="020B0503020204020204" pitchFamily="34" charset="-122"/>
            </a:endParaRPr>
          </a:p>
          <a:p>
            <a:pPr eaLnBrk="0" hangingPunct="0"/>
            <a:endParaRPr lang="en-US" altLang="zh-CN" dirty="0">
              <a:latin typeface="Calibri" panose="020F0502020204030204" pitchFamily="34" charset="0"/>
              <a:ea typeface="微软雅黑" panose="020B0503020204020204" pitchFamily="34" charset="-122"/>
            </a:endParaRPr>
          </a:p>
          <a:p>
            <a:pPr eaLnBrk="0" hangingPunct="0"/>
            <a:endParaRPr lang="zh-CN" altLang="zh-CN" dirty="0"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98474" y="1930399"/>
            <a:ext cx="7826375" cy="216982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lvl="0" eaLnBrk="0" hangingPunct="0">
              <a:lnSpc>
                <a:spcPct val="150000"/>
              </a:lnSpc>
              <a:defRPr/>
            </a:pPr>
            <a:r>
              <a:rPr lang="en-US" altLang="zh-CN" b="1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1.</a:t>
            </a:r>
            <a:r>
              <a:rPr lang="zh-CN" altLang="zh-CN" b="1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酒店管理</a:t>
            </a:r>
            <a:r>
              <a:rPr lang="zh-CN" altLang="en-US" b="1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与数字化运营、现代物业管理、</a:t>
            </a:r>
            <a:r>
              <a:rPr lang="zh-CN" altLang="zh-CN" b="1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连锁经营</a:t>
            </a:r>
            <a:r>
              <a:rPr lang="zh-CN" altLang="en-US" b="1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与</a:t>
            </a:r>
            <a:r>
              <a:rPr lang="zh-CN" altLang="zh-CN" b="1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管理、学前教育</a:t>
            </a:r>
            <a:r>
              <a:rPr lang="zh-CN" altLang="en-US" b="1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等</a:t>
            </a:r>
            <a:r>
              <a:rPr lang="zh-CN" altLang="zh-CN" b="1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专业学费标准</a:t>
            </a:r>
            <a:r>
              <a:rPr lang="en-US" altLang="zh-CN" b="1" dirty="0" smtClean="0">
                <a:solidFill>
                  <a:srgbClr val="FF000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7800</a:t>
            </a:r>
            <a:r>
              <a:rPr lang="zh-CN" altLang="zh-CN" b="1" dirty="0" smtClean="0">
                <a:solidFill>
                  <a:srgbClr val="FF000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元</a:t>
            </a:r>
            <a:r>
              <a:rPr lang="en-US" altLang="zh-CN" b="1" dirty="0" smtClean="0">
                <a:solidFill>
                  <a:srgbClr val="FF000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/</a:t>
            </a:r>
            <a:r>
              <a:rPr lang="zh-CN" altLang="zh-CN" b="1" dirty="0" smtClean="0">
                <a:solidFill>
                  <a:srgbClr val="FF000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学年</a:t>
            </a:r>
            <a:r>
              <a:rPr lang="zh-CN" altLang="zh-CN" b="1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；</a:t>
            </a:r>
            <a:endParaRPr lang="en-US" altLang="zh-CN" b="1" dirty="0" smtClean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lvl="0" eaLnBrk="0" hangingPunct="0">
              <a:lnSpc>
                <a:spcPct val="150000"/>
              </a:lnSpc>
              <a:defRPr/>
            </a:pPr>
            <a:r>
              <a:rPr lang="en-US" altLang="zh-CN" b="1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2.</a:t>
            </a:r>
            <a:r>
              <a:rPr lang="zh-CN" altLang="zh-CN" b="1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智能控制</a:t>
            </a:r>
            <a:r>
              <a:rPr kumimoji="0" lang="zh-CN" altLang="zh-CN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仿宋" panose="02010600040101010101" pitchFamily="2" charset="-122"/>
                <a:ea typeface="华文仿宋" panose="02010600040101010101" pitchFamily="2" charset="-122"/>
              </a:rPr>
              <a:t>技术、</a:t>
            </a:r>
            <a:r>
              <a:rPr kumimoji="0" lang="zh-CN" alt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仿宋" panose="02010600040101010101" pitchFamily="2" charset="-122"/>
                <a:ea typeface="华文仿宋" panose="02010600040101010101" pitchFamily="2" charset="-122"/>
              </a:rPr>
              <a:t>智能机器人技术、</a:t>
            </a:r>
            <a:r>
              <a:rPr kumimoji="0" lang="zh-CN" altLang="zh-CN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仿宋" panose="02010600040101010101" pitchFamily="2" charset="-122"/>
                <a:ea typeface="华文仿宋" panose="02010600040101010101" pitchFamily="2" charset="-122"/>
              </a:rPr>
              <a:t>建筑工程技术</a:t>
            </a:r>
            <a:r>
              <a:rPr kumimoji="0" lang="zh-CN" alt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仿宋" panose="02010600040101010101" pitchFamily="2" charset="-122"/>
                <a:ea typeface="华文仿宋" panose="02010600040101010101" pitchFamily="2" charset="-122"/>
              </a:rPr>
              <a:t>、建筑装饰工程技术、工程造价、园林工程技术等式</a:t>
            </a:r>
            <a:r>
              <a:rPr kumimoji="0" lang="zh-CN" altLang="zh-CN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仿宋" panose="02010600040101010101" pitchFamily="2" charset="-122"/>
                <a:ea typeface="华文仿宋" panose="02010600040101010101" pitchFamily="2" charset="-122"/>
              </a:rPr>
              <a:t>专业</a:t>
            </a:r>
            <a:r>
              <a:rPr kumimoji="0" lang="zh-CN" altLang="zh-CN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仿宋" panose="02010600040101010101" pitchFamily="2" charset="-122"/>
                <a:ea typeface="华文仿宋" panose="02010600040101010101" pitchFamily="2" charset="-122"/>
              </a:rPr>
              <a:t>学费</a:t>
            </a:r>
            <a:r>
              <a:rPr kumimoji="0" lang="zh-CN" altLang="zh-CN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仿宋" panose="02010600040101010101" pitchFamily="2" charset="-122"/>
                <a:ea typeface="华文仿宋" panose="02010600040101010101" pitchFamily="2" charset="-122"/>
              </a:rPr>
              <a:t>标准</a:t>
            </a:r>
            <a:r>
              <a:rPr kumimoji="0" lang="en-US" altLang="zh-CN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华文仿宋" panose="02010600040101010101" pitchFamily="2" charset="-122"/>
                <a:ea typeface="华文仿宋" panose="02010600040101010101" pitchFamily="2" charset="-122"/>
              </a:rPr>
              <a:t>8800</a:t>
            </a:r>
            <a:r>
              <a:rPr kumimoji="0" lang="zh-CN" altLang="zh-CN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华文仿宋" panose="02010600040101010101" pitchFamily="2" charset="-122"/>
                <a:ea typeface="华文仿宋" panose="02010600040101010101" pitchFamily="2" charset="-122"/>
              </a:rPr>
              <a:t>元</a:t>
            </a: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华文仿宋" panose="02010600040101010101" pitchFamily="2" charset="-122"/>
                <a:ea typeface="华文仿宋" panose="02010600040101010101" pitchFamily="2" charset="-122"/>
              </a:rPr>
              <a:t>/</a:t>
            </a:r>
            <a:r>
              <a:rPr kumimoji="0" lang="zh-CN" altLang="zh-CN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华文仿宋" panose="02010600040101010101" pitchFamily="2" charset="-122"/>
                <a:ea typeface="华文仿宋" panose="02010600040101010101" pitchFamily="2" charset="-122"/>
              </a:rPr>
              <a:t>学年</a:t>
            </a:r>
            <a:r>
              <a:rPr kumimoji="0" lang="zh-CN" altLang="zh-CN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仿宋" panose="02010600040101010101" pitchFamily="2" charset="-122"/>
                <a:ea typeface="华文仿宋" panose="02010600040101010101" pitchFamily="2" charset="-122"/>
              </a:rPr>
              <a:t>，</a:t>
            </a:r>
            <a:endParaRPr kumimoji="0" lang="en-US" altLang="zh-CN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lvl="0" eaLnBrk="0" hangingPunct="0">
              <a:lnSpc>
                <a:spcPct val="150000"/>
              </a:lnSpc>
              <a:defRPr/>
            </a:pPr>
            <a:r>
              <a:rPr kumimoji="0" lang="en-US" altLang="zh-CN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仿宋" panose="02010600040101010101" pitchFamily="2" charset="-122"/>
                <a:ea typeface="华文仿宋" panose="02010600040101010101" pitchFamily="2" charset="-122"/>
              </a:rPr>
              <a:t>3.</a:t>
            </a:r>
            <a:r>
              <a:rPr lang="zh-CN" altLang="zh-CN" b="1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住宿费标准</a:t>
            </a:r>
            <a:r>
              <a:rPr kumimoji="0" lang="zh-CN" alt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仿宋" panose="02010600040101010101" pitchFamily="2" charset="-122"/>
                <a:ea typeface="华文仿宋" panose="02010600040101010101" pitchFamily="2" charset="-122"/>
              </a:rPr>
              <a:t>：</a:t>
            </a:r>
            <a:r>
              <a:rPr lang="en-US" altLang="zh-CN" b="1" dirty="0" smtClean="0">
                <a:solidFill>
                  <a:srgbClr val="FF000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1200</a:t>
            </a:r>
            <a:r>
              <a:rPr lang="zh-CN" altLang="zh-CN" b="1" dirty="0" smtClean="0">
                <a:solidFill>
                  <a:srgbClr val="FF000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元</a:t>
            </a:r>
            <a:r>
              <a:rPr lang="en-US" altLang="zh-CN" b="1" dirty="0" smtClean="0">
                <a:solidFill>
                  <a:srgbClr val="FF000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/</a:t>
            </a:r>
            <a:r>
              <a:rPr lang="zh-CN" altLang="zh-CN" b="1" dirty="0" smtClean="0">
                <a:solidFill>
                  <a:srgbClr val="FF000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学年</a:t>
            </a:r>
            <a:r>
              <a:rPr lang="zh-CN" altLang="en-US" b="1" dirty="0" smtClean="0">
                <a:solidFill>
                  <a:srgbClr val="FF000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，</a:t>
            </a:r>
            <a:r>
              <a:rPr lang="en-US" altLang="zh-CN" b="1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6</a:t>
            </a:r>
            <a:r>
              <a:rPr lang="zh-CN" altLang="en-US" b="1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人间</a:t>
            </a:r>
            <a:r>
              <a:rPr lang="zh-CN" altLang="zh-CN" b="1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空</a:t>
            </a:r>
            <a:r>
              <a:rPr kumimoji="0" lang="zh-CN" altLang="zh-CN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仿宋" panose="02010600040101010101" pitchFamily="2" charset="-122"/>
                <a:ea typeface="华文仿宋" panose="02010600040101010101" pitchFamily="2" charset="-122"/>
              </a:rPr>
              <a:t>调房</a:t>
            </a:r>
            <a:r>
              <a:rPr kumimoji="0" lang="zh-CN" alt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仿宋" panose="02010600040101010101" pitchFamily="2" charset="-122"/>
                <a:ea typeface="华文仿宋" panose="02010600040101010101" pitchFamily="2" charset="-122"/>
              </a:rPr>
              <a:t>，上床下桌，独立卫浴、阳台</a:t>
            </a:r>
            <a:r>
              <a:rPr kumimoji="0" lang="zh-CN" altLang="zh-CN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仿宋" panose="02010600040101010101" pitchFamily="2" charset="-122"/>
                <a:ea typeface="华文仿宋" panose="02010600040101010101" pitchFamily="2" charset="-122"/>
              </a:rPr>
              <a:t>。</a:t>
            </a:r>
            <a:endParaRPr kumimoji="0" lang="zh-CN" altLang="zh-CN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华文仿宋" panose="02010600040101010101" pitchFamily="2" charset="-122"/>
              <a:ea typeface="华文仿宋" panose="0201060004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271463" y="58738"/>
            <a:ext cx="5551488" cy="5127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225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二</a:t>
            </a:r>
            <a:r>
              <a:rPr kumimoji="0" lang="en-US" altLang="zh-CN" sz="2400" b="1" i="0" u="none" strike="noStrike" kern="1200" cap="none" spc="225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.</a:t>
            </a:r>
            <a:r>
              <a:rPr kumimoji="0" lang="zh-CN" altLang="en-US" sz="2400" b="1" i="0" u="none" strike="noStrike" kern="1200" cap="none" spc="225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学院</a:t>
            </a:r>
            <a:r>
              <a:rPr kumimoji="0" lang="en-US" altLang="zh-CN" sz="2400" b="1" i="0" u="none" strike="noStrike" kern="1200" cap="none" spc="225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2022</a:t>
            </a:r>
            <a:r>
              <a:rPr kumimoji="0" lang="zh-CN" altLang="en-US" sz="2400" b="1" i="0" u="none" strike="noStrike" kern="1200" cap="none" spc="225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年</a:t>
            </a:r>
            <a:r>
              <a:rPr kumimoji="0" lang="zh-CN" altLang="en-US" sz="2400" b="1" i="0" u="none" strike="noStrike" kern="1200" cap="none" spc="225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招生信息</a:t>
            </a:r>
            <a:endParaRPr kumimoji="0" lang="zh-CN" altLang="zh-CN" sz="2400" b="1" i="0" u="none" strike="noStrike" kern="1200" cap="none" spc="225" normalizeH="0" baseline="0" noProof="0" dirty="0">
              <a:ln>
                <a:noFill/>
              </a:ln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8000" y="709613"/>
            <a:ext cx="5511800" cy="461963"/>
          </a:xfrm>
          <a:prstGeom prst="rect">
            <a:avLst/>
          </a:prstGeom>
          <a:solidFill>
            <a:schemeClr val="accent4"/>
          </a:solidFill>
        </p:spPr>
        <p:txBody>
          <a:bodyPr>
            <a:spAutoFit/>
          </a:bodyPr>
          <a:lstStyle/>
          <a:p>
            <a:pPr marR="0" defTabSz="914400" eaLnBrk="0" hangingPunct="0">
              <a:buClrTx/>
              <a:buSzTx/>
              <a:buFontTx/>
              <a:defRPr/>
            </a:pPr>
            <a:r>
              <a:rPr kumimoji="0" lang="zh-CN" altLang="zh-CN" sz="2400" b="1" kern="1200" cap="none" spc="0" normalizeH="0" baseline="0" noProof="0" dirty="0" smtClean="0"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t>资助</a:t>
            </a:r>
            <a:r>
              <a:rPr kumimoji="0" lang="zh-CN" altLang="zh-CN" sz="2400" b="1" kern="1200" cap="none" spc="0" normalizeH="0" baseline="0" noProof="0" dirty="0"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t>和奖励政策</a:t>
            </a:r>
            <a:endParaRPr kumimoji="0" lang="zh-CN" altLang="zh-CN" sz="2400" b="1" kern="1200" cap="none" spc="0" normalizeH="0" baseline="0" noProof="0" dirty="0"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8925" name="TextBox 8"/>
          <p:cNvSpPr txBox="1"/>
          <p:nvPr/>
        </p:nvSpPr>
        <p:spPr>
          <a:xfrm>
            <a:off x="452438" y="1219198"/>
            <a:ext cx="8272462" cy="375487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1700" dirty="0" smtClean="0"/>
              <a:t>　　</a:t>
            </a:r>
            <a:r>
              <a:rPr lang="zh-CN" altLang="zh-CN" sz="1700" dirty="0" smtClean="0"/>
              <a:t>学院设立“思源助学金”，坚持资助家庭经济困难有需要帮助的学生，家庭经济困难的学生经过个人申请</a:t>
            </a:r>
            <a:r>
              <a:rPr lang="en-US" altLang="zh-CN" sz="1700" dirty="0" smtClean="0"/>
              <a:t>,</a:t>
            </a:r>
            <a:r>
              <a:rPr lang="zh-CN" altLang="zh-CN" sz="1700" dirty="0" smtClean="0"/>
              <a:t>学院审核认定，根据学生家庭经济困难程度，给予</a:t>
            </a:r>
            <a:r>
              <a:rPr lang="en-US" altLang="zh-CN" sz="1700" dirty="0" smtClean="0"/>
              <a:t>5000~8000</a:t>
            </a:r>
            <a:r>
              <a:rPr lang="zh-CN" altLang="zh-CN" sz="1700" dirty="0" smtClean="0"/>
              <a:t>元</a:t>
            </a:r>
            <a:r>
              <a:rPr lang="en-US" altLang="zh-CN" sz="1700" dirty="0" smtClean="0"/>
              <a:t>/</a:t>
            </a:r>
            <a:r>
              <a:rPr lang="zh-CN" altLang="en-US" sz="1700" dirty="0" smtClean="0"/>
              <a:t>学年</a:t>
            </a:r>
            <a:r>
              <a:rPr lang="zh-CN" altLang="zh-CN" sz="1700" dirty="0" smtClean="0"/>
              <a:t>不同程度的资助：</a:t>
            </a:r>
            <a:endParaRPr lang="zh-CN" altLang="zh-CN" sz="1700" dirty="0" smtClean="0"/>
          </a:p>
          <a:p>
            <a:r>
              <a:rPr lang="zh-CN" altLang="en-US" sz="1700" b="1" dirty="0" smtClean="0">
                <a:solidFill>
                  <a:srgbClr val="FF0000"/>
                </a:solidFill>
              </a:rPr>
              <a:t>　　</a:t>
            </a:r>
            <a:r>
              <a:rPr lang="en-US" altLang="zh-CN" sz="1700" b="1" dirty="0" smtClean="0">
                <a:solidFill>
                  <a:srgbClr val="FF0000"/>
                </a:solidFill>
              </a:rPr>
              <a:t>1.</a:t>
            </a:r>
            <a:r>
              <a:rPr lang="zh-CN" altLang="zh-CN" sz="1700" b="1" dirty="0" smtClean="0">
                <a:solidFill>
                  <a:srgbClr val="FF0000"/>
                </a:solidFill>
              </a:rPr>
              <a:t>特别困难学生资助</a:t>
            </a:r>
            <a:r>
              <a:rPr lang="en-US" altLang="zh-CN" sz="1700" b="1" dirty="0" smtClean="0">
                <a:solidFill>
                  <a:srgbClr val="FF0000"/>
                </a:solidFill>
              </a:rPr>
              <a:t>8000</a:t>
            </a:r>
            <a:r>
              <a:rPr lang="zh-CN" altLang="zh-CN" sz="1700" b="1" dirty="0" smtClean="0">
                <a:solidFill>
                  <a:srgbClr val="FF0000"/>
                </a:solidFill>
              </a:rPr>
              <a:t>元</a:t>
            </a:r>
            <a:r>
              <a:rPr lang="en-US" altLang="zh-CN" sz="1700" b="1" dirty="0" smtClean="0">
                <a:solidFill>
                  <a:srgbClr val="FF0000"/>
                </a:solidFill>
              </a:rPr>
              <a:t>/</a:t>
            </a:r>
            <a:r>
              <a:rPr lang="zh-CN" altLang="zh-CN" sz="1700" b="1" dirty="0" smtClean="0">
                <a:solidFill>
                  <a:srgbClr val="FF0000"/>
                </a:solidFill>
              </a:rPr>
              <a:t>学年，</a:t>
            </a:r>
            <a:r>
              <a:rPr lang="zh-CN" altLang="zh-CN" sz="1700" dirty="0" smtClean="0"/>
              <a:t>含特困供养人员、低保户、特困职工子女、孤儿、低收入（低保边缘、低保临界）家庭</a:t>
            </a:r>
            <a:r>
              <a:rPr lang="en-US" altLang="zh-CN" sz="1700" dirty="0" smtClean="0"/>
              <a:t>;</a:t>
            </a:r>
            <a:endParaRPr lang="zh-CN" altLang="zh-CN" sz="1700" dirty="0" smtClean="0"/>
          </a:p>
          <a:p>
            <a:r>
              <a:rPr lang="zh-CN" altLang="en-US" sz="1700" b="1" dirty="0" smtClean="0">
                <a:solidFill>
                  <a:srgbClr val="FF0000"/>
                </a:solidFill>
              </a:rPr>
              <a:t>　　</a:t>
            </a:r>
            <a:r>
              <a:rPr lang="en-US" altLang="zh-CN" sz="1700" b="1" dirty="0" smtClean="0">
                <a:solidFill>
                  <a:srgbClr val="FF0000"/>
                </a:solidFill>
              </a:rPr>
              <a:t>2.</a:t>
            </a:r>
            <a:r>
              <a:rPr lang="zh-CN" altLang="zh-CN" sz="1700" b="1" dirty="0" smtClean="0">
                <a:solidFill>
                  <a:srgbClr val="FF0000"/>
                </a:solidFill>
              </a:rPr>
              <a:t>比较困难学生资助</a:t>
            </a:r>
            <a:r>
              <a:rPr lang="en-US" altLang="zh-CN" sz="1700" b="1" dirty="0" smtClean="0">
                <a:solidFill>
                  <a:srgbClr val="FF0000"/>
                </a:solidFill>
              </a:rPr>
              <a:t>5000</a:t>
            </a:r>
            <a:r>
              <a:rPr lang="zh-CN" altLang="zh-CN" sz="1700" b="1" dirty="0" smtClean="0">
                <a:solidFill>
                  <a:srgbClr val="FF0000"/>
                </a:solidFill>
              </a:rPr>
              <a:t>元</a:t>
            </a:r>
            <a:r>
              <a:rPr lang="en-US" altLang="zh-CN" sz="1700" b="1" dirty="0" smtClean="0">
                <a:solidFill>
                  <a:srgbClr val="FF0000"/>
                </a:solidFill>
              </a:rPr>
              <a:t>/</a:t>
            </a:r>
            <a:r>
              <a:rPr lang="zh-CN" altLang="zh-CN" sz="1700" b="1" dirty="0" smtClean="0">
                <a:solidFill>
                  <a:srgbClr val="FF0000"/>
                </a:solidFill>
              </a:rPr>
              <a:t>学年，</a:t>
            </a:r>
            <a:r>
              <a:rPr lang="zh-CN" altLang="zh-CN" sz="1700" dirty="0" smtClean="0"/>
              <a:t>含高中或中职阶段连续三年助学金、减免学杂费等各类资助完成学业者、家庭成员患重大疾病、家庭遭受重大自然灾害、家庭遭受重大突发意外事件、家庭成员残疾、父母丧失劳动能力等导致家庭贫困者、烈士子女以及其他特殊情况；</a:t>
            </a:r>
            <a:endParaRPr lang="zh-CN" altLang="zh-CN" sz="1700" dirty="0" smtClean="0"/>
          </a:p>
          <a:p>
            <a:r>
              <a:rPr lang="zh-CN" altLang="en-US" sz="1700" dirty="0" smtClean="0"/>
              <a:t>　　</a:t>
            </a:r>
            <a:r>
              <a:rPr lang="zh-CN" altLang="zh-CN" sz="1700" dirty="0" smtClean="0"/>
              <a:t>另外，学院全面贯彻落实国家奖学金（</a:t>
            </a:r>
            <a:r>
              <a:rPr lang="en-US" altLang="zh-CN" sz="1700" dirty="0" smtClean="0"/>
              <a:t>8000</a:t>
            </a:r>
            <a:r>
              <a:rPr lang="zh-CN" altLang="zh-CN" sz="1700" dirty="0" smtClean="0"/>
              <a:t>元）、国家励志奖学金（</a:t>
            </a:r>
            <a:r>
              <a:rPr lang="en-US" altLang="zh-CN" sz="1700" dirty="0" smtClean="0"/>
              <a:t>5000</a:t>
            </a:r>
            <a:r>
              <a:rPr lang="zh-CN" altLang="zh-CN" sz="1700" dirty="0" smtClean="0"/>
              <a:t>元）、助学金（</a:t>
            </a:r>
            <a:r>
              <a:rPr lang="en-US" altLang="zh-CN" sz="1700" dirty="0" smtClean="0"/>
              <a:t>3000</a:t>
            </a:r>
            <a:r>
              <a:rPr lang="zh-CN" altLang="zh-CN" sz="1700" dirty="0" smtClean="0"/>
              <a:t>元）政策，校内还设有“爱心互助金”，详见《广东碧桂园职业学院助学金管理办法（试行）》。</a:t>
            </a:r>
            <a:endParaRPr lang="zh-CN" altLang="zh-CN" sz="1700" dirty="0" smtClean="0"/>
          </a:p>
          <a:p>
            <a:r>
              <a:rPr lang="zh-CN" altLang="en-US" sz="1700" b="1" dirty="0" smtClean="0"/>
              <a:t>　　</a:t>
            </a:r>
            <a:r>
              <a:rPr lang="en-US" altLang="zh-CN" sz="1700" b="1" dirty="0" smtClean="0">
                <a:solidFill>
                  <a:srgbClr val="FF0000"/>
                </a:solidFill>
              </a:rPr>
              <a:t>3.</a:t>
            </a:r>
            <a:r>
              <a:rPr lang="zh-CN" altLang="zh-CN" sz="1700" b="1" dirty="0" smtClean="0">
                <a:solidFill>
                  <a:srgbClr val="FF0000"/>
                </a:solidFill>
              </a:rPr>
              <a:t>奖励政策：</a:t>
            </a:r>
            <a:r>
              <a:rPr lang="zh-CN" altLang="zh-CN" sz="1700" dirty="0" smtClean="0"/>
              <a:t>学院设立“凤凰奖学金”，对在校表现优秀的学生有</a:t>
            </a:r>
            <a:r>
              <a:rPr lang="en-US" altLang="zh-CN" sz="1700" dirty="0" smtClean="0"/>
              <a:t>500~10000</a:t>
            </a:r>
            <a:r>
              <a:rPr lang="zh-CN" altLang="zh-CN" sz="1700" dirty="0" smtClean="0"/>
              <a:t>元的校内奖励，详见《广东碧桂园职业学院凤凰奖学金评定办法（试行）》。</a:t>
            </a:r>
            <a:endParaRPr lang="zh-CN" altLang="zh-CN" sz="17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271463" y="58738"/>
            <a:ext cx="5551488" cy="5127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225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二</a:t>
            </a:r>
            <a:r>
              <a:rPr kumimoji="0" lang="en-US" altLang="zh-CN" sz="2400" b="1" i="0" u="none" strike="noStrike" kern="1200" cap="none" spc="225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.</a:t>
            </a:r>
            <a:r>
              <a:rPr kumimoji="0" lang="zh-CN" altLang="en-US" sz="2400" b="1" i="0" u="none" strike="noStrike" kern="1200" cap="none" spc="225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学院</a:t>
            </a:r>
            <a:r>
              <a:rPr kumimoji="0" lang="en-US" altLang="zh-CN" sz="2400" b="1" i="0" u="none" strike="noStrike" kern="1200" cap="none" spc="225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2022</a:t>
            </a:r>
            <a:r>
              <a:rPr kumimoji="0" lang="zh-CN" altLang="en-US" sz="2400" b="1" i="0" u="none" strike="noStrike" kern="1200" cap="none" spc="225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年</a:t>
            </a:r>
            <a:r>
              <a:rPr kumimoji="0" lang="zh-CN" altLang="en-US" sz="2400" b="1" i="0" u="none" strike="noStrike" kern="1200" cap="none" spc="225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招生信息</a:t>
            </a:r>
            <a:endParaRPr kumimoji="0" lang="zh-CN" altLang="zh-CN" sz="2400" b="1" i="0" u="none" strike="noStrike" kern="1200" cap="none" spc="225" normalizeH="0" baseline="0" noProof="0" dirty="0">
              <a:ln>
                <a:noFill/>
              </a:ln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350" y="633095"/>
            <a:ext cx="9143365" cy="451104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271463" y="58738"/>
            <a:ext cx="5551488" cy="5127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225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一</a:t>
            </a:r>
            <a:r>
              <a:rPr kumimoji="0" lang="en-US" altLang="zh-CN" sz="2400" b="1" i="0" u="none" strike="noStrike" kern="1200" cap="none" spc="225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.</a:t>
            </a:r>
            <a:r>
              <a:rPr kumimoji="0" lang="zh-CN" altLang="en-US" sz="2400" b="1" i="0" u="none" strike="noStrike" kern="1200" cap="none" spc="225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学院概况</a:t>
            </a:r>
            <a:endParaRPr kumimoji="0" lang="zh-CN" altLang="zh-CN" sz="2400" b="1" i="0" u="none" strike="noStrike" kern="1200" cap="none" spc="225" normalizeH="0" baseline="0" noProof="0" dirty="0">
              <a:ln>
                <a:noFill/>
              </a:ln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147" name="TextBox 4"/>
          <p:cNvSpPr txBox="1"/>
          <p:nvPr/>
        </p:nvSpPr>
        <p:spPr>
          <a:xfrm>
            <a:off x="825500" y="1501775"/>
            <a:ext cx="3841750" cy="300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 广东碧桂园职业学院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由碧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桂园集团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董事局主席杨国强先生、联席主席杨惠妍女士创立的广东省国强公益基金会投资主办，经广东省人民政府批准、教育部备案，由广东省教育厅主管，是一所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全日制普通高等学校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（学院代码：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14511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  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148" name="图片 5" descr="20140317102134_93350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5915025" y="795338"/>
            <a:ext cx="2825750" cy="37861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508000" y="795338"/>
            <a:ext cx="4325938" cy="461963"/>
          </a:xfrm>
          <a:prstGeom prst="rect">
            <a:avLst/>
          </a:prstGeom>
          <a:solidFill>
            <a:schemeClr val="accent4"/>
          </a:solidFill>
        </p:spPr>
        <p:txBody>
          <a:bodyPr>
            <a:spAutoFit/>
          </a:bodyPr>
          <a:lstStyle/>
          <a:p>
            <a:pPr marR="0" defTabSz="914400" eaLnBrk="0" hangingPunct="0">
              <a:buClrTx/>
              <a:buSzTx/>
              <a:buFontTx/>
              <a:defRPr/>
            </a:pPr>
            <a:r>
              <a:rPr kumimoji="0" lang="en-US" altLang="zh-CN" sz="2400" kern="1200" cap="none" spc="0" normalizeH="0" baseline="0" noProof="0" dirty="0"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t>1.1 </a:t>
            </a:r>
            <a:r>
              <a:rPr kumimoji="0" lang="zh-CN" altLang="en-US" sz="2400" kern="1200" cap="none" spc="0" normalizeH="0" baseline="0" noProof="0" dirty="0"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t>学院性质：全日制普通高校</a:t>
            </a:r>
            <a:endParaRPr kumimoji="0" lang="zh-CN" altLang="en-US" sz="2400" kern="1200" cap="none" spc="0" normalizeH="0" baseline="0" noProof="0" dirty="0"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150" name="TextBox 6"/>
          <p:cNvSpPr txBox="1"/>
          <p:nvPr/>
        </p:nvSpPr>
        <p:spPr>
          <a:xfrm>
            <a:off x="6237288" y="4645025"/>
            <a:ext cx="2330450" cy="3079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/>
            <a:r>
              <a:rPr lang="zh-CN" altLang="en-US" sz="1400" dirty="0">
                <a:latin typeface="楷体" panose="02010609060101010101" pitchFamily="49" charset="-122"/>
                <a:ea typeface="楷体" panose="02010609060101010101" pitchFamily="49" charset="-122"/>
              </a:rPr>
              <a:t>学院创办者：杨国强先生</a:t>
            </a:r>
            <a:endParaRPr lang="zh-CN" altLang="en-US" sz="1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271463" y="58738"/>
            <a:ext cx="5551488" cy="5127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225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二</a:t>
            </a:r>
            <a:r>
              <a:rPr kumimoji="0" lang="en-US" altLang="zh-CN" sz="2400" b="1" i="0" u="none" strike="noStrike" kern="1200" cap="none" spc="225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.</a:t>
            </a:r>
            <a:r>
              <a:rPr kumimoji="0" lang="zh-CN" altLang="en-US" sz="2400" b="1" i="0" u="none" strike="noStrike" kern="1200" cap="none" spc="225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学院</a:t>
            </a:r>
            <a:r>
              <a:rPr kumimoji="0" lang="en-US" altLang="zh-CN" sz="2400" b="1" i="0" u="none" strike="noStrike" kern="1200" cap="none" spc="225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2022</a:t>
            </a:r>
            <a:r>
              <a:rPr kumimoji="0" lang="zh-CN" altLang="en-US" sz="2400" b="1" i="0" u="none" strike="noStrike" kern="1200" cap="none" spc="225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年</a:t>
            </a:r>
            <a:r>
              <a:rPr kumimoji="0" lang="zh-CN" altLang="en-US" sz="2400" b="1" i="0" u="none" strike="noStrike" kern="1200" cap="none" spc="225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招生信息</a:t>
            </a:r>
            <a:endParaRPr kumimoji="0" lang="zh-CN" altLang="zh-CN" sz="2400" b="1" i="0" u="none" strike="noStrike" kern="1200" cap="none" spc="225" normalizeH="0" baseline="0" noProof="0" dirty="0">
              <a:ln>
                <a:noFill/>
              </a:ln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19125"/>
            <a:ext cx="9144000" cy="452437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271463" y="58738"/>
            <a:ext cx="5551488" cy="5127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225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二</a:t>
            </a:r>
            <a:r>
              <a:rPr kumimoji="0" lang="en-US" altLang="zh-CN" sz="2400" b="1" i="0" u="none" strike="noStrike" kern="1200" cap="none" spc="225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.</a:t>
            </a:r>
            <a:r>
              <a:rPr kumimoji="0" lang="zh-CN" altLang="en-US" sz="2400" b="1" i="0" u="none" strike="noStrike" kern="1200" cap="none" spc="225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学院</a:t>
            </a:r>
            <a:r>
              <a:rPr kumimoji="0" lang="en-US" altLang="zh-CN" sz="2400" b="1" i="0" u="none" strike="noStrike" kern="1200" cap="none" spc="225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2022</a:t>
            </a:r>
            <a:r>
              <a:rPr kumimoji="0" lang="zh-CN" altLang="en-US" sz="2400" b="1" i="0" u="none" strike="noStrike" kern="1200" cap="none" spc="225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年</a:t>
            </a:r>
            <a:r>
              <a:rPr kumimoji="0" lang="zh-CN" altLang="en-US" sz="2400" b="1" i="0" u="none" strike="noStrike" kern="1200" cap="none" spc="225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招生信息</a:t>
            </a:r>
            <a:endParaRPr kumimoji="0" lang="zh-CN" altLang="zh-CN" sz="2400" b="1" i="0" u="none" strike="noStrike" kern="1200" cap="none" spc="225" normalizeH="0" baseline="0" noProof="0" dirty="0">
              <a:ln>
                <a:noFill/>
              </a:ln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1268" name="TextBox 4"/>
          <p:cNvSpPr txBox="1">
            <a:spLocks noChangeArrowheads="1"/>
          </p:cNvSpPr>
          <p:nvPr/>
        </p:nvSpPr>
        <p:spPr bwMode="auto">
          <a:xfrm>
            <a:off x="560388" y="673100"/>
            <a:ext cx="7718425" cy="784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R="0" defTabSz="914400" eaLnBrk="0" hangingPunct="0">
              <a:lnSpc>
                <a:spcPct val="150000"/>
              </a:lnSpc>
              <a:buClrTx/>
              <a:buSzTx/>
              <a:buFont typeface="Arial" panose="020B0604020202020204" pitchFamily="34" charset="0"/>
              <a:defRPr/>
            </a:pPr>
            <a:r>
              <a:rPr kumimoji="0" lang="zh-CN" altLang="en-US" b="1" kern="1200" cap="none" spc="0" normalizeH="0" baseline="0" noProof="0" dirty="0">
                <a:latin typeface="+mn-ea"/>
                <a:ea typeface="+mn-ea"/>
                <a:cs typeface="+mn-cs"/>
              </a:rPr>
              <a:t>                    </a:t>
            </a:r>
            <a:endParaRPr kumimoji="0" lang="zh-CN" altLang="zh-CN" kern="1200" cap="none" spc="0" normalizeH="0" baseline="0" noProof="0" dirty="0">
              <a:latin typeface="+mn-ea"/>
              <a:ea typeface="+mn-ea"/>
              <a:cs typeface="+mn-cs"/>
            </a:endParaRPr>
          </a:p>
          <a:p>
            <a:pPr marR="0" defTabSz="914400" eaLnBrk="0" hangingPunct="0">
              <a:buClrTx/>
              <a:buSzTx/>
              <a:buFontTx/>
              <a:defRPr/>
            </a:pPr>
            <a:r>
              <a:rPr kumimoji="0" lang="en-US" altLang="zh-CN" b="1" kern="1200" cap="none" spc="0" normalizeH="0" baseline="0" noProof="0" dirty="0">
                <a:latin typeface="+mn-ea"/>
                <a:ea typeface="+mn-ea"/>
                <a:cs typeface="+mn-cs"/>
              </a:rPr>
              <a:t> </a:t>
            </a:r>
            <a:endParaRPr kumimoji="0" lang="zh-CN" altLang="zh-CN" kern="1200" cap="none" spc="0" normalizeH="0" baseline="0" noProof="0" dirty="0">
              <a:latin typeface="+mn-ea"/>
              <a:ea typeface="+mn-ea"/>
              <a:cs typeface="+mn-cs"/>
            </a:endParaRPr>
          </a:p>
        </p:txBody>
      </p:sp>
      <p:sp>
        <p:nvSpPr>
          <p:cNvPr id="40964" name="Rectangle 4"/>
          <p:cNvSpPr/>
          <p:nvPr/>
        </p:nvSpPr>
        <p:spPr>
          <a:xfrm>
            <a:off x="560388" y="1563688"/>
            <a:ext cx="5353050" cy="2616200"/>
          </a:xfrm>
          <a:prstGeom prst="rect">
            <a:avLst/>
          </a:prstGeom>
          <a:solidFill>
            <a:srgbClr val="FFC000"/>
          </a:solidFill>
          <a:ln w="9525">
            <a:noFill/>
          </a:ln>
        </p:spPr>
        <p:txBody>
          <a:bodyPr anchor="ctr">
            <a:spAutoFit/>
          </a:bodyPr>
          <a:lstStyle/>
          <a:p>
            <a:pPr eaLnBrk="0" hangingPunct="0"/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　</a:t>
            </a:r>
            <a:r>
              <a:rPr lang="zh-CN" altLang="zh-CN" sz="1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咨询</a:t>
            </a:r>
            <a:r>
              <a:rPr lang="zh-CN" altLang="zh-CN" sz="1600" dirty="0">
                <a:latin typeface="楷体" panose="02010609060101010101" pitchFamily="49" charset="-122"/>
                <a:ea typeface="楷体" panose="02010609060101010101" pitchFamily="49" charset="-122"/>
              </a:rPr>
              <a:t>电话：</a:t>
            </a:r>
            <a:r>
              <a:rPr lang="en-US" altLang="zh-CN" sz="1600" dirty="0">
                <a:latin typeface="楷体" panose="02010609060101010101" pitchFamily="49" charset="-122"/>
                <a:ea typeface="楷体" panose="02010609060101010101" pitchFamily="49" charset="-122"/>
              </a:rPr>
              <a:t>0763-3936013</a:t>
            </a:r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、</a:t>
            </a:r>
            <a:r>
              <a:rPr lang="en-US" altLang="zh-CN" sz="1600" dirty="0">
                <a:latin typeface="楷体" panose="02010609060101010101" pitchFamily="49" charset="-122"/>
                <a:ea typeface="楷体" panose="02010609060101010101" pitchFamily="49" charset="-122"/>
              </a:rPr>
              <a:t>3918200</a:t>
            </a:r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、</a:t>
            </a:r>
            <a:r>
              <a:rPr lang="en-US" altLang="zh-CN" sz="1600" dirty="0">
                <a:latin typeface="楷体" panose="02010609060101010101" pitchFamily="49" charset="-122"/>
                <a:ea typeface="楷体" panose="02010609060101010101" pitchFamily="49" charset="-122"/>
              </a:rPr>
              <a:t>3936012</a:t>
            </a:r>
            <a:endParaRPr lang="zh-CN" altLang="zh-CN" sz="16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0" hangingPunct="0"/>
            <a:r>
              <a:rPr lang="en-US" altLang="zh-CN" sz="1600" dirty="0"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zh-CN" sz="1600" dirty="0">
                <a:latin typeface="楷体" panose="02010609060101010101" pitchFamily="49" charset="-122"/>
                <a:ea typeface="楷体" panose="02010609060101010101" pitchFamily="49" charset="-122"/>
              </a:rPr>
              <a:t>咨询老师：方</a:t>
            </a:r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老师（</a:t>
            </a:r>
            <a:r>
              <a:rPr lang="en-US" altLang="zh-CN" sz="1600" dirty="0">
                <a:latin typeface="楷体" panose="02010609060101010101" pitchFamily="49" charset="-122"/>
                <a:ea typeface="楷体" panose="02010609060101010101" pitchFamily="49" charset="-122"/>
              </a:rPr>
              <a:t>18565506480</a:t>
            </a:r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endParaRPr lang="en-US" altLang="zh-CN" sz="16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0" hangingPunct="0"/>
            <a:r>
              <a:rPr lang="en-US" altLang="zh-CN" sz="1600" dirty="0">
                <a:latin typeface="楷体" panose="02010609060101010101" pitchFamily="49" charset="-122"/>
                <a:ea typeface="楷体" panose="02010609060101010101" pitchFamily="49" charset="-122"/>
              </a:rPr>
              <a:t>             </a:t>
            </a:r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王老师（</a:t>
            </a:r>
            <a:r>
              <a:rPr lang="en-US" altLang="zh-CN" sz="1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18023320251</a:t>
            </a:r>
            <a:r>
              <a:rPr lang="zh-CN" altLang="en-US" sz="1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endParaRPr lang="en-US" altLang="zh-CN" sz="16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0" hangingPunct="0"/>
            <a:r>
              <a:rPr lang="en-US" altLang="zh-CN" sz="1600" dirty="0">
                <a:latin typeface="楷体" panose="02010609060101010101" pitchFamily="49" charset="-122"/>
                <a:ea typeface="楷体" panose="02010609060101010101" pitchFamily="49" charset="-122"/>
              </a:rPr>
              <a:t>             </a:t>
            </a:r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马老师（</a:t>
            </a:r>
            <a:r>
              <a:rPr lang="en-US" altLang="zh-CN" sz="1600" dirty="0">
                <a:latin typeface="楷体" panose="02010609060101010101" pitchFamily="49" charset="-122"/>
                <a:ea typeface="楷体" panose="02010609060101010101" pitchFamily="49" charset="-122"/>
              </a:rPr>
              <a:t>18022627097</a:t>
            </a:r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endParaRPr lang="en-US" altLang="zh-CN" sz="16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0" hangingPunct="0"/>
            <a:r>
              <a:rPr lang="en-US" altLang="zh-CN" sz="1600" dirty="0">
                <a:latin typeface="楷体" panose="02010609060101010101" pitchFamily="49" charset="-122"/>
                <a:ea typeface="楷体" panose="02010609060101010101" pitchFamily="49" charset="-122"/>
              </a:rPr>
              <a:t>   QQ</a:t>
            </a:r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答疑群</a:t>
            </a:r>
            <a:r>
              <a:rPr lang="zh-CN" altLang="en-US" sz="1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：</a:t>
            </a:r>
            <a:r>
              <a:rPr lang="en-US" altLang="zh-CN" sz="1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607196531</a:t>
            </a:r>
            <a:r>
              <a:rPr lang="zh-CN" altLang="en-US" sz="1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、</a:t>
            </a:r>
            <a:r>
              <a:rPr lang="en-US" altLang="zh-CN" sz="1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334031771</a:t>
            </a:r>
            <a:r>
              <a:rPr lang="zh-CN" altLang="en-US" sz="1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、</a:t>
            </a:r>
            <a:r>
              <a:rPr lang="en-US" altLang="zh-CN" sz="1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523689830</a:t>
            </a:r>
            <a:endParaRPr lang="zh-CN" altLang="zh-CN" sz="16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0" hangingPunct="0"/>
            <a:r>
              <a:rPr lang="en-US" altLang="zh-CN" sz="1600" dirty="0"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zh-CN" sz="1600" dirty="0">
                <a:latin typeface="楷体" panose="02010609060101010101" pitchFamily="49" charset="-122"/>
                <a:ea typeface="楷体" panose="02010609060101010101" pitchFamily="49" charset="-122"/>
              </a:rPr>
              <a:t>传</a:t>
            </a:r>
            <a:r>
              <a:rPr lang="en-US" altLang="zh-CN" sz="1600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zh-CN" sz="1600" dirty="0">
                <a:latin typeface="楷体" panose="02010609060101010101" pitchFamily="49" charset="-122"/>
                <a:ea typeface="楷体" panose="02010609060101010101" pitchFamily="49" charset="-122"/>
              </a:rPr>
              <a:t>真：</a:t>
            </a:r>
            <a:r>
              <a:rPr lang="en-US" altLang="zh-CN" sz="1600" dirty="0">
                <a:latin typeface="楷体" panose="02010609060101010101" pitchFamily="49" charset="-122"/>
                <a:ea typeface="楷体" panose="02010609060101010101" pitchFamily="49" charset="-122"/>
              </a:rPr>
              <a:t>0763-3936700</a:t>
            </a:r>
            <a:endParaRPr lang="zh-CN" altLang="zh-CN" sz="16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0" hangingPunct="0"/>
            <a:r>
              <a:rPr lang="en-US" altLang="zh-CN" sz="1600" dirty="0"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zh-CN" sz="1600" dirty="0">
                <a:latin typeface="楷体" panose="02010609060101010101" pitchFamily="49" charset="-122"/>
                <a:ea typeface="楷体" panose="02010609060101010101" pitchFamily="49" charset="-122"/>
              </a:rPr>
              <a:t>学院网址：</a:t>
            </a:r>
            <a:r>
              <a:rPr lang="en-US" altLang="zh-CN" sz="1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www.bgypt.edu.cn</a:t>
            </a:r>
            <a:endParaRPr lang="zh-CN" altLang="zh-CN" sz="16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0" hangingPunct="0"/>
            <a:r>
              <a:rPr lang="en-US" altLang="zh-CN" sz="1600" dirty="0"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zh-CN" sz="1600" dirty="0">
                <a:latin typeface="楷体" panose="02010609060101010101" pitchFamily="49" charset="-122"/>
                <a:ea typeface="楷体" panose="02010609060101010101" pitchFamily="49" charset="-122"/>
              </a:rPr>
              <a:t>招生网址：</a:t>
            </a:r>
            <a:r>
              <a:rPr lang="en-US" altLang="zh-CN" sz="1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zs.bgypt.edu.cn</a:t>
            </a:r>
            <a:endParaRPr lang="zh-CN" altLang="zh-CN" sz="16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0" hangingPunct="0"/>
            <a:r>
              <a:rPr lang="en-US" altLang="zh-CN" sz="1600" dirty="0"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zh-CN" sz="1600" dirty="0">
                <a:latin typeface="楷体" panose="02010609060101010101" pitchFamily="49" charset="-122"/>
                <a:ea typeface="楷体" panose="02010609060101010101" pitchFamily="49" charset="-122"/>
              </a:rPr>
              <a:t>邮政编码：</a:t>
            </a:r>
            <a:r>
              <a:rPr lang="en-US" altLang="zh-CN" sz="1600" dirty="0">
                <a:latin typeface="楷体" panose="02010609060101010101" pitchFamily="49" charset="-122"/>
                <a:ea typeface="楷体" panose="02010609060101010101" pitchFamily="49" charset="-122"/>
              </a:rPr>
              <a:t>511510                    </a:t>
            </a:r>
            <a:endParaRPr lang="zh-CN" altLang="zh-CN" sz="16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0" hangingPunct="0"/>
            <a:r>
              <a:rPr lang="en-US" altLang="zh-CN" sz="1600" dirty="0"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zh-CN" sz="1600" dirty="0">
                <a:latin typeface="楷体" panose="02010609060101010101" pitchFamily="49" charset="-122"/>
                <a:ea typeface="楷体" panose="02010609060101010101" pitchFamily="49" charset="-122"/>
              </a:rPr>
              <a:t>地</a:t>
            </a:r>
            <a:r>
              <a:rPr lang="en-US" altLang="zh-CN" sz="1600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zh-CN" sz="1600" dirty="0">
                <a:latin typeface="楷体" panose="02010609060101010101" pitchFamily="49" charset="-122"/>
                <a:ea typeface="楷体" panose="02010609060101010101" pitchFamily="49" charset="-122"/>
              </a:rPr>
              <a:t>址：广东省清远市清城区东城街大学东路</a:t>
            </a:r>
            <a:r>
              <a:rPr lang="en-US" altLang="zh-CN" sz="1600" dirty="0">
                <a:latin typeface="楷体" panose="02010609060101010101" pitchFamily="49" charset="-122"/>
                <a:ea typeface="楷体" panose="02010609060101010101" pitchFamily="49" charset="-122"/>
              </a:rPr>
              <a:t>2</a:t>
            </a:r>
            <a:r>
              <a:rPr lang="zh-CN" altLang="zh-CN" sz="1600" dirty="0">
                <a:latin typeface="楷体" panose="02010609060101010101" pitchFamily="49" charset="-122"/>
                <a:ea typeface="楷体" panose="02010609060101010101" pitchFamily="49" charset="-122"/>
              </a:rPr>
              <a:t>号</a:t>
            </a:r>
            <a:endParaRPr lang="zh-CN" altLang="zh-CN" sz="16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8000" y="833438"/>
            <a:ext cx="8235950" cy="461963"/>
          </a:xfrm>
          <a:prstGeom prst="rect">
            <a:avLst/>
          </a:prstGeom>
          <a:solidFill>
            <a:schemeClr val="accent4"/>
          </a:solidFill>
        </p:spPr>
        <p:txBody>
          <a:bodyPr>
            <a:spAutoFit/>
          </a:bodyPr>
          <a:lstStyle/>
          <a:p>
            <a:pPr marR="0" defTabSz="914400" eaLnBrk="0" hangingPunct="0">
              <a:buClrTx/>
              <a:buSzTx/>
              <a:buFontTx/>
              <a:defRPr/>
            </a:pPr>
            <a:r>
              <a:rPr kumimoji="0" lang="en-US" altLang="zh-CN" sz="2400" kern="1200" cap="none" spc="0" normalizeH="0" baseline="0" noProof="0" dirty="0" smtClean="0"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t>2022</a:t>
            </a:r>
            <a:r>
              <a:rPr kumimoji="0" lang="zh-CN" altLang="en-US" sz="2400" kern="1200" cap="none" spc="0" normalizeH="0" baseline="0" noProof="0" dirty="0" smtClean="0"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t>年</a:t>
            </a:r>
            <a:r>
              <a:rPr kumimoji="0" lang="zh-CN" altLang="en-US" sz="2400" kern="1200" cap="none" spc="0" normalizeH="0" baseline="0" noProof="0" dirty="0"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t>招生咨询，欢迎联系我们每一位碧职人！</a:t>
            </a:r>
            <a:endParaRPr kumimoji="0" lang="zh-CN" altLang="en-US" sz="2400" kern="1200" cap="none" spc="0" normalizeH="0" baseline="0" noProof="0" dirty="0">
              <a:solidFill>
                <a:srgbClr val="FF0000"/>
              </a:solidFill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0966" name="图片 10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6276975" y="3028950"/>
            <a:ext cx="2095500" cy="1657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0967" name="Rectangle 2"/>
          <p:cNvSpPr/>
          <p:nvPr/>
        </p:nvSpPr>
        <p:spPr>
          <a:xfrm>
            <a:off x="6172200" y="4629150"/>
            <a:ext cx="2390775" cy="523875"/>
          </a:xfrm>
          <a:prstGeom prst="rect">
            <a:avLst/>
          </a:prstGeom>
          <a:noFill/>
          <a:ln w="9525">
            <a:noFill/>
          </a:ln>
        </p:spPr>
        <p:txBody>
          <a:bodyPr anchor="ctr">
            <a:spAutoFit/>
          </a:bodyPr>
          <a:lstStyle/>
          <a:p>
            <a:r>
              <a:rPr lang="zh-CN" altLang="zh-CN" sz="1400" b="1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更多</a:t>
            </a:r>
            <a:r>
              <a:rPr lang="zh-CN" altLang="en-US" sz="1400" b="1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招考</a:t>
            </a:r>
            <a:r>
              <a:rPr lang="zh-CN" altLang="zh-CN" sz="1400" b="1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资讯，扫描关注我院招就处微信</a:t>
            </a:r>
            <a:r>
              <a:rPr lang="zh-CN" altLang="en-US" sz="1400" b="1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公众号。</a:t>
            </a:r>
            <a:endParaRPr lang="zh-CN" altLang="zh-CN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8" name="图片 7" descr="学院微信公众号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374" y="1276350"/>
            <a:ext cx="1743075" cy="174307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图片 1"/>
          <p:cNvPicPr>
            <a:picLocks noChangeAspect="1"/>
          </p:cNvPicPr>
          <p:nvPr/>
        </p:nvPicPr>
        <p:blipFill>
          <a:blip r:embed="rId1" cstate="print"/>
          <a:srcRect t="9361"/>
          <a:stretch>
            <a:fillRect/>
          </a:stretch>
        </p:blipFill>
        <p:spPr bwMode="auto"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  <a:effectLst>
            <a:reflection blurRad="6350" stA="60000" endPos="35000" dir="5400000" sy="-100000" algn="bl" rotWithShape="0"/>
          </a:effectLst>
        </p:spPr>
      </p:pic>
      <p:sp>
        <p:nvSpPr>
          <p:cNvPr id="8" name="文本框 1"/>
          <p:cNvSpPr txBox="1">
            <a:spLocks noChangeArrowheads="1"/>
          </p:cNvSpPr>
          <p:nvPr/>
        </p:nvSpPr>
        <p:spPr bwMode="auto">
          <a:xfrm>
            <a:off x="769144" y="1392238"/>
            <a:ext cx="7605712" cy="2112117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1" i="0" u="none" strike="noStrike" kern="1600" cap="none" spc="150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广东碧桂园职业学院</a:t>
            </a:r>
            <a:r>
              <a:rPr lang="zh-CN" altLang="en-US" sz="4800" b="1" kern="1600" spc="15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欢迎你</a:t>
            </a:r>
            <a:r>
              <a:rPr kumimoji="0" lang="zh-CN" altLang="en-US" sz="4800" b="1" i="0" u="none" strike="noStrike" kern="1600" cap="none" spc="1500" normalizeH="0" baseline="0" noProof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！</a:t>
            </a:r>
            <a:endParaRPr kumimoji="0" lang="zh-CN" altLang="en-US" sz="4800" b="1" i="0" u="none" strike="noStrike" kern="1600" cap="none" spc="150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33798" name="图片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3188" y="423863"/>
            <a:ext cx="3378200" cy="3460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989" name="图片 1"/>
          <p:cNvPicPr>
            <a:picLocks noChangeAspect="1"/>
          </p:cNvPicPr>
          <p:nvPr/>
        </p:nvPicPr>
        <p:blipFill>
          <a:blip r:embed="rId3" cstate="print"/>
          <a:srcRect r="78761"/>
          <a:stretch>
            <a:fillRect/>
          </a:stretch>
        </p:blipFill>
        <p:spPr>
          <a:xfrm>
            <a:off x="512763" y="322263"/>
            <a:ext cx="492125" cy="4429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0" name="图片 2"/>
          <p:cNvPicPr>
            <a:picLocks noChangeAspect="1"/>
          </p:cNvPicPr>
          <p:nvPr/>
        </p:nvPicPr>
        <p:blipFill>
          <a:blip r:embed="rId4" cstate="print"/>
          <a:srcRect l="20262"/>
          <a:stretch>
            <a:fillRect/>
          </a:stretch>
        </p:blipFill>
        <p:spPr>
          <a:xfrm>
            <a:off x="1055688" y="355600"/>
            <a:ext cx="1579562" cy="377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991" name="AutoShape 2" descr="http://t12.baidu.com/it/u=952824587,610677488&amp;fm=173&amp;app=25&amp;f=JPEG?w=640&amp;h=480&amp;s=75A50AF202A3ECEA48BA0FBE0300E00A"/>
          <p:cNvSpPr>
            <a:spLocks noChangeAspect="1"/>
          </p:cNvSpPr>
          <p:nvPr/>
        </p:nvSpPr>
        <p:spPr>
          <a:xfrm>
            <a:off x="155575" y="-144462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eaLnBrk="0" hangingPunct="0"/>
            <a:endParaRPr lang="zh-CN" altLang="en-US" dirty="0"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1992" name="AutoShape 4" descr="http://t12.baidu.com/it/u=952824587,610677488&amp;fm=173&amp;app=25&amp;f=JPEG?w=640&amp;h=480&amp;s=75A50AF202A3ECEA48BA0FBE0300E00A"/>
          <p:cNvSpPr>
            <a:spLocks noChangeAspect="1"/>
          </p:cNvSpPr>
          <p:nvPr/>
        </p:nvSpPr>
        <p:spPr>
          <a:xfrm>
            <a:off x="155575" y="-144462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eaLnBrk="0" hangingPunct="0"/>
            <a:endParaRPr lang="zh-CN" altLang="en-US" dirty="0"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1993" name="AutoShape 6" descr="http://t12.baidu.com/it/u=952824587,610677488&amp;fm=173&amp;app=25&amp;f=JPEG?w=640&amp;h=480&amp;s=75A50AF202A3ECEA48BA0FBE0300E00A"/>
          <p:cNvSpPr>
            <a:spLocks noChangeAspect="1"/>
          </p:cNvSpPr>
          <p:nvPr/>
        </p:nvSpPr>
        <p:spPr>
          <a:xfrm>
            <a:off x="155575" y="-144462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eaLnBrk="0" hangingPunct="0"/>
            <a:endParaRPr lang="zh-CN" altLang="en-US" dirty="0"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271463" y="58738"/>
            <a:ext cx="5551488" cy="5127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225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一</a:t>
            </a:r>
            <a:r>
              <a:rPr kumimoji="0" lang="en-US" altLang="zh-CN" sz="2400" b="1" i="0" u="none" strike="noStrike" kern="1200" cap="none" spc="225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.</a:t>
            </a:r>
            <a:r>
              <a:rPr kumimoji="0" lang="zh-CN" altLang="en-US" sz="2400" b="1" i="0" u="none" strike="noStrike" kern="1200" cap="none" spc="225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学院概况</a:t>
            </a:r>
            <a:endParaRPr kumimoji="0" lang="zh-CN" altLang="zh-CN" sz="2400" b="1" i="0" u="none" strike="noStrike" kern="1200" cap="none" spc="225" normalizeH="0" baseline="0" noProof="0" dirty="0">
              <a:ln>
                <a:noFill/>
              </a:ln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2050" name="Picture 2" descr="E:\职院党委办公室\15、党务宣传\2019\2019年评估展板\评估展板设计及图片资料（12.3）\展板设计图片\第二部分 改革创新 陶铸新人\一、产教融合，校企共育\（二）组织制度保障，体制机制创新\图片18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244565" y="920751"/>
            <a:ext cx="7833050" cy="38989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 bwMode="auto">
          <a:xfrm>
            <a:off x="8358885" y="942975"/>
            <a:ext cx="574196" cy="38914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eaVert"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在集团高管会上号召支持职院办学</a:t>
            </a:r>
            <a:endParaRPr lang="zh-CN" altLang="en-US" sz="2000" b="1" dirty="0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271463" y="58738"/>
            <a:ext cx="5551488" cy="5127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225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一</a:t>
            </a:r>
            <a:r>
              <a:rPr kumimoji="0" lang="en-US" altLang="zh-CN" sz="2400" b="1" i="0" u="none" strike="noStrike" kern="1200" cap="none" spc="225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.</a:t>
            </a:r>
            <a:r>
              <a:rPr kumimoji="0" lang="zh-CN" altLang="en-US" sz="2400" b="1" i="0" u="none" strike="noStrike" kern="1200" cap="none" spc="225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学院概况</a:t>
            </a:r>
            <a:endParaRPr kumimoji="0" lang="zh-CN" altLang="zh-CN" sz="2400" b="1" i="0" u="none" strike="noStrike" kern="1200" cap="none" spc="225" normalizeH="0" baseline="0" noProof="0" dirty="0">
              <a:ln>
                <a:noFill/>
              </a:ln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10243" name="Picture 2" descr="C:\Users\Administrator\Desktop\IMG_0254_看图王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514475" y="1333500"/>
            <a:ext cx="6115050" cy="32051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341" name="矩形 5"/>
          <p:cNvSpPr>
            <a:spLocks noChangeArrowheads="1"/>
          </p:cNvSpPr>
          <p:nvPr/>
        </p:nvSpPr>
        <p:spPr bwMode="auto">
          <a:xfrm>
            <a:off x="2112963" y="4549775"/>
            <a:ext cx="4918075" cy="3698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  2014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年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9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月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28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日，学院落成，首届学生开学。 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8000" y="795338"/>
            <a:ext cx="5054600" cy="461963"/>
          </a:xfrm>
          <a:prstGeom prst="rect">
            <a:avLst/>
          </a:prstGeom>
          <a:solidFill>
            <a:schemeClr val="accent4"/>
          </a:solidFill>
        </p:spPr>
        <p:txBody>
          <a:bodyPr>
            <a:spAutoFit/>
          </a:bodyPr>
          <a:lstStyle/>
          <a:p>
            <a:pPr marR="0" defTabSz="914400" eaLnBrk="0" hangingPunct="0">
              <a:buClrTx/>
              <a:buSzTx/>
              <a:buFontTx/>
              <a:defRPr/>
            </a:pPr>
            <a:r>
              <a:rPr kumimoji="0" lang="en-US" altLang="zh-CN" sz="2400" kern="1200" cap="none" spc="0" normalizeH="0" baseline="0" noProof="0" dirty="0"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t>1.2 </a:t>
            </a:r>
            <a:r>
              <a:rPr kumimoji="0" lang="zh-CN" altLang="en-US" sz="2400" kern="1200" cap="none" spc="0" normalizeH="0" baseline="0" noProof="0" dirty="0"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t>基本信息：学院于</a:t>
            </a:r>
            <a:r>
              <a:rPr kumimoji="0" lang="en-US" altLang="zh-CN" sz="2400" kern="1200" cap="none" spc="0" normalizeH="0" baseline="0" noProof="0" dirty="0"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t>2014</a:t>
            </a:r>
            <a:r>
              <a:rPr kumimoji="0" lang="zh-CN" altLang="en-US" sz="2400" kern="1200" cap="none" spc="0" normalizeH="0" baseline="0" noProof="0" dirty="0"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t>年落成</a:t>
            </a:r>
            <a:endParaRPr kumimoji="0" lang="zh-CN" altLang="en-US" sz="2400" kern="1200" cap="none" spc="0" normalizeH="0" baseline="0" noProof="0" dirty="0"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271463" y="58738"/>
            <a:ext cx="5551488" cy="5127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225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一</a:t>
            </a:r>
            <a:r>
              <a:rPr kumimoji="0" lang="en-US" altLang="zh-CN" sz="2400" b="1" i="0" u="none" strike="noStrike" kern="1200" cap="none" spc="225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.</a:t>
            </a:r>
            <a:r>
              <a:rPr kumimoji="0" lang="zh-CN" altLang="en-US" sz="2400" b="1" i="0" u="none" strike="noStrike" kern="1200" cap="none" spc="225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学院概况</a:t>
            </a:r>
            <a:endParaRPr kumimoji="0" lang="zh-CN" altLang="zh-CN" sz="2400" b="1" i="0" u="none" strike="noStrike" kern="1200" cap="none" spc="225" normalizeH="0" baseline="0" noProof="0" dirty="0">
              <a:ln>
                <a:noFill/>
              </a:ln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2291" name="TextBox 4"/>
          <p:cNvSpPr txBox="1"/>
          <p:nvPr/>
        </p:nvSpPr>
        <p:spPr>
          <a:xfrm>
            <a:off x="6318250" y="1512888"/>
            <a:ext cx="2825750" cy="300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>
              <a:lnSpc>
                <a:spcPct val="150000"/>
              </a:lnSpc>
              <a:buFont typeface="Arial" panose="020B0604020202020204" pitchFamily="34" charset="0"/>
            </a:pPr>
            <a:r>
              <a:rPr lang="en-US" altLang="zh-CN" b="1" dirty="0">
                <a:latin typeface="Calibri" panose="020F0502020204030204" pitchFamily="34" charset="0"/>
                <a:ea typeface="微软雅黑" panose="020B0503020204020204" pitchFamily="34" charset="-122"/>
              </a:rPr>
              <a:t>        </a:t>
            </a:r>
            <a:r>
              <a:rPr lang="zh-CN" altLang="en-US" b="1" dirty="0">
                <a:latin typeface="Calibri" panose="020F0502020204030204" pitchFamily="34" charset="0"/>
                <a:ea typeface="微软雅黑" panose="020B0503020204020204" pitchFamily="34" charset="-122"/>
              </a:rPr>
              <a:t>学院坐落在环境优美的广州后花园、中国优秀旅游城市清远市，校园占地面积</a:t>
            </a:r>
            <a:r>
              <a:rPr lang="en-US" altLang="zh-CN" b="1" dirty="0">
                <a:latin typeface="Calibri" panose="020F0502020204030204" pitchFamily="34" charset="0"/>
                <a:ea typeface="微软雅黑" panose="020B0503020204020204" pitchFamily="34" charset="-122"/>
              </a:rPr>
              <a:t>300</a:t>
            </a:r>
            <a:r>
              <a:rPr lang="zh-CN" altLang="en-US" b="1" dirty="0">
                <a:latin typeface="Calibri" panose="020F0502020204030204" pitchFamily="34" charset="0"/>
                <a:ea typeface="微软雅黑" panose="020B0503020204020204" pitchFamily="34" charset="-122"/>
              </a:rPr>
              <a:t>亩。日常在校</a:t>
            </a:r>
            <a:r>
              <a:rPr lang="zh-CN" altLang="en-US" b="1" dirty="0" smtClean="0">
                <a:latin typeface="Calibri" panose="020F0502020204030204" pitchFamily="34" charset="0"/>
                <a:ea typeface="微软雅黑" panose="020B0503020204020204" pitchFamily="34" charset="-122"/>
              </a:rPr>
              <a:t>学生</a:t>
            </a:r>
            <a:r>
              <a:rPr lang="en-US" altLang="zh-CN" b="1" dirty="0" smtClean="0">
                <a:latin typeface="Calibri" panose="020F0502020204030204" pitchFamily="34" charset="0"/>
                <a:ea typeface="微软雅黑" panose="020B0503020204020204" pitchFamily="34" charset="-122"/>
              </a:rPr>
              <a:t>2200</a:t>
            </a:r>
            <a:r>
              <a:rPr lang="zh-CN" altLang="en-US" b="1" dirty="0">
                <a:latin typeface="Calibri" panose="020F0502020204030204" pitchFamily="34" charset="0"/>
                <a:ea typeface="微软雅黑" panose="020B0503020204020204" pitchFamily="34" charset="-122"/>
              </a:rPr>
              <a:t>余名，校本部教职工</a:t>
            </a:r>
            <a:r>
              <a:rPr lang="en-US" altLang="zh-CN" b="1" dirty="0">
                <a:latin typeface="Calibri" panose="020F0502020204030204" pitchFamily="34" charset="0"/>
                <a:ea typeface="微软雅黑" panose="020B0503020204020204" pitchFamily="34" charset="-122"/>
              </a:rPr>
              <a:t>200</a:t>
            </a:r>
            <a:r>
              <a:rPr lang="zh-CN" altLang="en-US" b="1" dirty="0">
                <a:latin typeface="Calibri" panose="020F0502020204030204" pitchFamily="34" charset="0"/>
                <a:ea typeface="微软雅黑" panose="020B0503020204020204" pitchFamily="34" charset="-122"/>
              </a:rPr>
              <a:t>余人。生活工作、教学师资条件优越。</a:t>
            </a:r>
            <a:endParaRPr lang="en-US" altLang="zh-CN" b="1" dirty="0"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8000" y="795338"/>
            <a:ext cx="4151313" cy="461963"/>
          </a:xfrm>
          <a:prstGeom prst="rect">
            <a:avLst/>
          </a:prstGeom>
          <a:solidFill>
            <a:schemeClr val="accent4"/>
          </a:solidFill>
        </p:spPr>
        <p:txBody>
          <a:bodyPr>
            <a:spAutoFit/>
          </a:bodyPr>
          <a:lstStyle/>
          <a:p>
            <a:pPr marR="0" defTabSz="914400" eaLnBrk="0" hangingPunct="0">
              <a:buClrTx/>
              <a:buSzTx/>
              <a:buFontTx/>
              <a:defRPr/>
            </a:pPr>
            <a:r>
              <a:rPr kumimoji="0" lang="en-US" altLang="zh-CN" sz="2400" kern="1200" cap="none" spc="0" normalizeH="0" baseline="0" noProof="0" dirty="0"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t>1.2 </a:t>
            </a:r>
            <a:r>
              <a:rPr kumimoji="0" lang="zh-CN" altLang="en-US" sz="2400" kern="1200" cap="none" spc="0" normalizeH="0" baseline="0" noProof="0" dirty="0"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t>基本信息：学院环境优美</a:t>
            </a:r>
            <a:endParaRPr kumimoji="0" lang="zh-CN" altLang="en-US" sz="2400" kern="1200" cap="none" spc="0" normalizeH="0" baseline="0" noProof="0" dirty="0"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498475" y="1497013"/>
            <a:ext cx="5700713" cy="3205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271463" y="58738"/>
            <a:ext cx="5551488" cy="5127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225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一</a:t>
            </a:r>
            <a:r>
              <a:rPr kumimoji="0" lang="en-US" altLang="zh-CN" sz="2400" b="1" i="0" u="none" strike="noStrike" kern="1200" cap="none" spc="225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.</a:t>
            </a:r>
            <a:r>
              <a:rPr kumimoji="0" lang="zh-CN" altLang="en-US" sz="2400" b="1" i="0" u="none" strike="noStrike" kern="1200" cap="none" spc="225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学院概况</a:t>
            </a:r>
            <a:endParaRPr kumimoji="0" lang="zh-CN" altLang="zh-CN" sz="2400" b="1" i="0" u="none" strike="noStrike" kern="1200" cap="none" spc="225" normalizeH="0" baseline="0" noProof="0" dirty="0">
              <a:ln>
                <a:noFill/>
              </a:ln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8000" y="795338"/>
            <a:ext cx="4151313" cy="461963"/>
          </a:xfrm>
          <a:prstGeom prst="rect">
            <a:avLst/>
          </a:prstGeom>
          <a:solidFill>
            <a:schemeClr val="accent4"/>
          </a:solidFill>
        </p:spPr>
        <p:txBody>
          <a:bodyPr>
            <a:spAutoFit/>
          </a:bodyPr>
          <a:lstStyle/>
          <a:p>
            <a:pPr marR="0" defTabSz="914400" eaLnBrk="0" hangingPunct="0">
              <a:buClrTx/>
              <a:buSzTx/>
              <a:buFontTx/>
              <a:defRPr/>
            </a:pPr>
            <a:r>
              <a:rPr kumimoji="0" lang="en-US" altLang="zh-CN" sz="2400" kern="1200" cap="none" spc="0" normalizeH="0" baseline="0" noProof="0" dirty="0"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t>1.2 </a:t>
            </a:r>
            <a:r>
              <a:rPr kumimoji="0" lang="zh-CN" altLang="en-US" sz="2400" kern="1200" cap="none" spc="0" normalizeH="0" baseline="0" noProof="0" dirty="0"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t>基本信息：学院环境优美</a:t>
            </a:r>
            <a:endParaRPr kumimoji="0" lang="zh-CN" altLang="en-US" sz="2400" kern="1200" cap="none" spc="0" normalizeH="0" baseline="0" noProof="0" dirty="0"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3" name="图片 2" descr="f086f6eb2ced5d7bd1bc399198c9e35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508000" y="1407160"/>
            <a:ext cx="3662680" cy="315341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649730" y="4531995"/>
            <a:ext cx="1045845" cy="553085"/>
          </a:xfrm>
          <a:prstGeom prst="rect">
            <a:avLst/>
          </a:prstGeom>
          <a:noFill/>
          <a:ln w="63500" cmpd="sng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0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国华楼</a:t>
            </a:r>
            <a:endParaRPr lang="zh-CN" altLang="zh-CN" sz="2000" b="1" dirty="0" smtClean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257290" y="4506595"/>
            <a:ext cx="1048385" cy="553998"/>
          </a:xfrm>
          <a:prstGeom prst="rect">
            <a:avLst/>
          </a:prstGeom>
          <a:noFill/>
          <a:ln w="63500" cmpd="sng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体育馆</a:t>
            </a:r>
            <a:endParaRPr lang="zh-CN" altLang="zh-CN" sz="2000" b="1" dirty="0" smtClean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9" name="图片 8" descr="体育馆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6250" y="1409701"/>
            <a:ext cx="4610100" cy="31432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271463" y="58738"/>
            <a:ext cx="5551488" cy="5127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225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一</a:t>
            </a:r>
            <a:r>
              <a:rPr kumimoji="0" lang="en-US" altLang="zh-CN" sz="2400" b="1" i="0" u="none" strike="noStrike" kern="1200" cap="none" spc="225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.</a:t>
            </a:r>
            <a:r>
              <a:rPr kumimoji="0" lang="zh-CN" altLang="en-US" sz="2400" b="1" i="0" u="none" strike="noStrike" kern="1200" cap="none" spc="225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学院概况</a:t>
            </a:r>
            <a:endParaRPr kumimoji="0" lang="zh-CN" altLang="zh-CN" sz="2400" b="1" i="0" u="none" strike="noStrike" kern="1200" cap="none" spc="225" normalizeH="0" baseline="0" noProof="0" dirty="0">
              <a:ln>
                <a:noFill/>
              </a:ln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8000" y="795338"/>
            <a:ext cx="4151313" cy="461963"/>
          </a:xfrm>
          <a:prstGeom prst="rect">
            <a:avLst/>
          </a:prstGeom>
          <a:solidFill>
            <a:schemeClr val="accent4"/>
          </a:solidFill>
        </p:spPr>
        <p:txBody>
          <a:bodyPr>
            <a:spAutoFit/>
          </a:bodyPr>
          <a:lstStyle/>
          <a:p>
            <a:pPr marR="0" defTabSz="914400" eaLnBrk="0" hangingPunct="0">
              <a:buClrTx/>
              <a:buSzTx/>
              <a:buFontTx/>
              <a:defRPr/>
            </a:pPr>
            <a:r>
              <a:rPr kumimoji="0" lang="en-US" altLang="zh-CN" sz="2400" kern="1200" cap="none" spc="0" normalizeH="0" baseline="0" noProof="0" dirty="0"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t>1.2 </a:t>
            </a:r>
            <a:r>
              <a:rPr kumimoji="0" lang="zh-CN" altLang="en-US" sz="2400" kern="1200" cap="none" spc="0" normalizeH="0" baseline="0" noProof="0" dirty="0"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t>基本信息：学院环境优美</a:t>
            </a:r>
            <a:endParaRPr kumimoji="0" lang="zh-CN" altLang="en-US" sz="2400" kern="1200" cap="none" spc="0" normalizeH="0" baseline="0" noProof="0" dirty="0"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3" name="图片 2" descr="微信图片_2020111814504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6290310" y="1073150"/>
            <a:ext cx="2628265" cy="1752600"/>
          </a:xfrm>
          <a:prstGeom prst="rect">
            <a:avLst/>
          </a:prstGeom>
        </p:spPr>
      </p:pic>
      <p:pic>
        <p:nvPicPr>
          <p:cNvPr id="4" name="图片 3" descr="微信图片_2020111814534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2615" y="1458595"/>
            <a:ext cx="2910205" cy="2185670"/>
          </a:xfrm>
          <a:prstGeom prst="rect">
            <a:avLst/>
          </a:prstGeom>
        </p:spPr>
      </p:pic>
      <p:pic>
        <p:nvPicPr>
          <p:cNvPr id="8" name="图片 7" descr="微信图片_2020111815171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87140" y="1458595"/>
            <a:ext cx="2163445" cy="2885440"/>
          </a:xfrm>
          <a:prstGeom prst="rect">
            <a:avLst/>
          </a:prstGeom>
        </p:spPr>
      </p:pic>
      <p:pic>
        <p:nvPicPr>
          <p:cNvPr id="9" name="图片 8" descr="微信图片_2020111815173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90310" y="3097530"/>
            <a:ext cx="2558415" cy="1919605"/>
          </a:xfrm>
          <a:prstGeom prst="rect">
            <a:avLst/>
          </a:prstGeom>
        </p:spPr>
      </p:pic>
      <p:pic>
        <p:nvPicPr>
          <p:cNvPr id="11" name="图片 10" descr="微信图片_2020111815214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7545" y="3695065"/>
            <a:ext cx="2202180" cy="135445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715385" y="4496435"/>
            <a:ext cx="2235200" cy="553085"/>
          </a:xfrm>
          <a:prstGeom prst="rect">
            <a:avLst/>
          </a:prstGeom>
          <a:solidFill>
            <a:schemeClr val="accent4"/>
          </a:solidFill>
          <a:ln w="63500" cmpd="sng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20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校园局部风光</a:t>
            </a:r>
            <a:endParaRPr lang="zh-CN" altLang="en-US" sz="2000" b="1" dirty="0" smtClean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271463" y="58738"/>
            <a:ext cx="5551488" cy="5127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225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一</a:t>
            </a:r>
            <a:r>
              <a:rPr kumimoji="0" lang="en-US" altLang="zh-CN" sz="2400" b="1" i="0" u="none" strike="noStrike" kern="1200" cap="none" spc="225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.</a:t>
            </a:r>
            <a:r>
              <a:rPr kumimoji="0" lang="zh-CN" altLang="en-US" sz="2400" b="1" i="0" u="none" strike="noStrike" kern="1200" cap="none" spc="225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学院概况</a:t>
            </a:r>
            <a:endParaRPr kumimoji="0" lang="zh-CN" altLang="zh-CN" sz="2400" b="1" i="0" u="none" strike="noStrike" kern="1200" cap="none" spc="225" normalizeH="0" baseline="0" noProof="0" dirty="0">
              <a:ln>
                <a:noFill/>
              </a:ln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grpSp>
        <p:nvGrpSpPr>
          <p:cNvPr id="15363" name="组合 20"/>
          <p:cNvGrpSpPr/>
          <p:nvPr/>
        </p:nvGrpSpPr>
        <p:grpSpPr>
          <a:xfrm>
            <a:off x="793701" y="1476375"/>
            <a:ext cx="7566074" cy="3667125"/>
            <a:chOff x="114486" y="677060"/>
            <a:chExt cx="8865035" cy="4478632"/>
          </a:xfrm>
        </p:grpSpPr>
        <p:grpSp>
          <p:nvGrpSpPr>
            <p:cNvPr id="15366" name="组合 16"/>
            <p:cNvGrpSpPr/>
            <p:nvPr/>
          </p:nvGrpSpPr>
          <p:grpSpPr>
            <a:xfrm>
              <a:off x="149244" y="677060"/>
              <a:ext cx="3739710" cy="2112987"/>
              <a:chOff x="149244" y="677060"/>
              <a:chExt cx="3739710" cy="2112987"/>
            </a:xfrm>
          </p:grpSpPr>
          <p:pic>
            <p:nvPicPr>
              <p:cNvPr id="15375" name="Picture 2" descr="C:\Users\Administrator\Desktop\2018年招生简章专业介绍\学院照片（招生）\学院介绍(照片)\学院照片\机房.JPG"/>
              <p:cNvPicPr>
                <a:picLocks noChangeAspect="1"/>
              </p:cNvPicPr>
              <p:nvPr/>
            </p:nvPicPr>
            <p:blipFill>
              <a:blip r:embed="rId1" cstate="print"/>
              <a:stretch>
                <a:fillRect/>
              </a:stretch>
            </p:blipFill>
            <p:spPr>
              <a:xfrm>
                <a:off x="717258" y="677060"/>
                <a:ext cx="3171696" cy="2112987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15376" name="TextBox 1"/>
              <p:cNvSpPr txBox="1"/>
              <p:nvPr/>
            </p:nvSpPr>
            <p:spPr>
              <a:xfrm>
                <a:off x="149244" y="788340"/>
                <a:ext cx="540925" cy="199422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vert="eaVert">
                <a:spAutoFit/>
              </a:bodyPr>
              <a:lstStyle/>
              <a:p>
                <a:pPr eaLnBrk="0" hangingPunct="0"/>
                <a:r>
                  <a:rPr lang="zh-CN" altLang="en-US" b="1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计算机课室</a:t>
                </a:r>
                <a:endParaRPr lang="zh-CN" altLang="en-US" b="1" dirty="0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</p:txBody>
          </p:sp>
        </p:grpSp>
        <p:grpSp>
          <p:nvGrpSpPr>
            <p:cNvPr id="15367" name="组合 19"/>
            <p:cNvGrpSpPr/>
            <p:nvPr/>
          </p:nvGrpSpPr>
          <p:grpSpPr>
            <a:xfrm>
              <a:off x="5059316" y="695275"/>
              <a:ext cx="3894698" cy="2191144"/>
              <a:chOff x="5059316" y="695275"/>
              <a:chExt cx="3894698" cy="2191144"/>
            </a:xfrm>
          </p:grpSpPr>
          <p:pic>
            <p:nvPicPr>
              <p:cNvPr id="15373" name="图片 2" descr="课堂上的辩论赛，检测教育成果的一个手段，提高学生在通识教育教学中学习到的相关能力。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5059316" y="695275"/>
                <a:ext cx="3355059" cy="2191144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15374" name="TextBox 10"/>
              <p:cNvSpPr txBox="1"/>
              <p:nvPr/>
            </p:nvSpPr>
            <p:spPr>
              <a:xfrm>
                <a:off x="8413089" y="708570"/>
                <a:ext cx="540925" cy="208728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vert="eaVert">
                <a:spAutoFit/>
              </a:bodyPr>
              <a:lstStyle/>
              <a:p>
                <a:pPr eaLnBrk="0" hangingPunct="0"/>
                <a:r>
                  <a:rPr lang="zh-CN" altLang="en-US" b="1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多功能课室</a:t>
                </a:r>
                <a:endParaRPr lang="zh-CN" altLang="en-US" b="1" dirty="0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</p:txBody>
          </p:sp>
        </p:grpSp>
        <p:sp>
          <p:nvSpPr>
            <p:cNvPr id="15368" name="TextBox 11"/>
            <p:cNvSpPr txBox="1"/>
            <p:nvPr/>
          </p:nvSpPr>
          <p:spPr>
            <a:xfrm>
              <a:off x="114486" y="3301074"/>
              <a:ext cx="540925" cy="1582515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eaVert">
              <a:spAutoFit/>
            </a:bodyPr>
            <a:lstStyle/>
            <a:p>
              <a:pPr eaLnBrk="0" hangingPunct="0"/>
              <a:r>
                <a:rPr lang="zh-CN" altLang="en-US" b="1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图书馆</a:t>
              </a:r>
              <a:endParaRPr lang="zh-CN" altLang="en-US" b="1" dirty="0"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sp>
          <p:nvSpPr>
            <p:cNvPr id="15369" name="TextBox 12"/>
            <p:cNvSpPr txBox="1"/>
            <p:nvPr/>
          </p:nvSpPr>
          <p:spPr>
            <a:xfrm>
              <a:off x="4086599" y="1600999"/>
              <a:ext cx="793272" cy="2122178"/>
            </a:xfrm>
            <a:prstGeom prst="rect">
              <a:avLst/>
            </a:prstGeom>
            <a:solidFill>
              <a:srgbClr val="FFC000"/>
            </a:solidFill>
            <a:ln w="9525">
              <a:noFill/>
            </a:ln>
          </p:spPr>
          <p:txBody>
            <a:bodyPr vert="eaVert">
              <a:spAutoFit/>
            </a:bodyPr>
            <a:lstStyle/>
            <a:p>
              <a:pPr eaLnBrk="0" hangingPunct="0"/>
              <a:r>
                <a:rPr lang="zh-CN" altLang="en-US" sz="32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学</a:t>
              </a:r>
              <a:r>
                <a:rPr lang="zh-CN" altLang="en-US" sz="3200" dirty="0">
                  <a:latin typeface="楷体" panose="02010609060101010101" pitchFamily="49" charset="-122"/>
                  <a:ea typeface="楷体" panose="02010609060101010101" pitchFamily="49" charset="-122"/>
                </a:rPr>
                <a:t>得安心</a:t>
              </a:r>
              <a:endPara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grpSp>
          <p:nvGrpSpPr>
            <p:cNvPr id="15370" name="组合 18"/>
            <p:cNvGrpSpPr/>
            <p:nvPr/>
          </p:nvGrpSpPr>
          <p:grpSpPr>
            <a:xfrm>
              <a:off x="5078778" y="2968692"/>
              <a:ext cx="3900743" cy="2187000"/>
              <a:chOff x="5078778" y="2968692"/>
              <a:chExt cx="3900743" cy="2187000"/>
            </a:xfrm>
          </p:grpSpPr>
          <p:sp>
            <p:nvSpPr>
              <p:cNvPr id="15371" name="TextBox 14"/>
              <p:cNvSpPr txBox="1"/>
              <p:nvPr/>
            </p:nvSpPr>
            <p:spPr>
              <a:xfrm>
                <a:off x="8438596" y="2968692"/>
                <a:ext cx="540925" cy="218700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vert="eaVert">
                <a:spAutoFit/>
              </a:bodyPr>
              <a:lstStyle/>
              <a:p>
                <a:pPr eaLnBrk="0" hangingPunct="0"/>
                <a:r>
                  <a:rPr lang="zh-CN" altLang="en-US" b="1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茶艺实训室</a:t>
                </a:r>
                <a:endParaRPr lang="zh-CN" altLang="en-US" b="1" dirty="0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</p:txBody>
          </p:sp>
          <p:pic>
            <p:nvPicPr>
              <p:cNvPr id="15372" name="Picture 2"/>
              <p:cNvPicPr>
                <a:picLocks noChangeAspect="1"/>
              </p:cNvPicPr>
              <p:nvPr/>
            </p:nvPicPr>
            <p:blipFill>
              <a:blip r:embed="rId3" cstate="print"/>
              <a:srcRect t="10042" b="6677"/>
              <a:stretch>
                <a:fillRect/>
              </a:stretch>
            </p:blipFill>
            <p:spPr>
              <a:xfrm>
                <a:off x="5078778" y="2970352"/>
                <a:ext cx="3326838" cy="2118063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</p:grpSp>
      <p:sp>
        <p:nvSpPr>
          <p:cNvPr id="16" name="TextBox 15"/>
          <p:cNvSpPr txBox="1"/>
          <p:nvPr/>
        </p:nvSpPr>
        <p:spPr>
          <a:xfrm>
            <a:off x="508000" y="795338"/>
            <a:ext cx="6208713" cy="461963"/>
          </a:xfrm>
          <a:prstGeom prst="rect">
            <a:avLst/>
          </a:prstGeom>
          <a:solidFill>
            <a:schemeClr val="accent4"/>
          </a:solidFill>
        </p:spPr>
        <p:txBody>
          <a:bodyPr>
            <a:spAutoFit/>
          </a:bodyPr>
          <a:lstStyle/>
          <a:p>
            <a:pPr marR="0" defTabSz="914400" eaLnBrk="0" hangingPunct="0">
              <a:buClrTx/>
              <a:buSzTx/>
              <a:buFontTx/>
              <a:defRPr/>
            </a:pPr>
            <a:r>
              <a:rPr kumimoji="0" lang="en-US" altLang="zh-CN" sz="2400" kern="1200" cap="none" spc="0" normalizeH="0" baseline="0" noProof="0" dirty="0"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t>1.2 </a:t>
            </a:r>
            <a:r>
              <a:rPr kumimoji="0" lang="zh-CN" altLang="en-US" sz="2400" kern="1200" cap="none" spc="0" normalizeH="0" baseline="0" noProof="0" dirty="0"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t>基本信息：学院设施完善，生活条件优越</a:t>
            </a:r>
            <a:endParaRPr kumimoji="0" lang="zh-CN" altLang="en-US" sz="2400" kern="1200" cap="none" spc="0" normalizeH="0" baseline="0" noProof="0" dirty="0"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7" name="图片 16" descr="图书馆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85875" y="3324225"/>
            <a:ext cx="2733675" cy="16954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PLACING_PICTURE_USER_VIEWPORT" val="{&quot;height&quot;:8445,&quot;width&quot;:13335}"/>
</p:tagLst>
</file>

<file path=ppt/tags/tag2.xml><?xml version="1.0" encoding="utf-8"?>
<p:tagLst xmlns:p="http://schemas.openxmlformats.org/presentationml/2006/main">
  <p:tag name="COMMONDATA" val="eyJoZGlkIjoiZWMwOWQwYjQzYmZjYzUxOWJhNTFkOTAwZWQ2MmI5OTMifQ=="/>
</p:tagLst>
</file>

<file path=ppt/theme/theme1.xml><?xml version="1.0" encoding="utf-8"?>
<a:theme xmlns:a="http://schemas.openxmlformats.org/drawingml/2006/main" name="自定义设计方案">
  <a:themeElements>
    <a:clrScheme name="自定义 2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546A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plus">
      <a:majorFont>
        <a:latin typeface="Calibri Light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 bwMode="auto">
        <a:noFill/>
        <a:ln w="63500" cmpd="sng">
          <a:solidFill>
            <a:srgbClr val="FF0000"/>
          </a:solidFill>
          <a:miter lim="800000"/>
        </a:ln>
      </a:spPr>
      <a:bodyPr wrap="square">
        <a:spAutoFit/>
      </a:bodyPr>
      <a:lstStyle>
        <a:defPPr>
          <a:lnSpc>
            <a:spcPct val="150000"/>
          </a:lnSpc>
          <a:defRPr sz="2000" b="1" dirty="0" smtClean="0">
            <a:solidFill>
              <a:srgbClr val="FF0000"/>
            </a:solidFill>
            <a:latin typeface="楷体" panose="02010609060101010101" pitchFamily="49" charset="-122"/>
            <a:ea typeface="楷体" panose="02010609060101010101" pitchFamily="49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3774</Words>
  <Application>WPS 演示</Application>
  <PresentationFormat>全屏显示(16:9)</PresentationFormat>
  <Paragraphs>302</Paragraphs>
  <Slides>32</Slides>
  <Notes>30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32</vt:i4>
      </vt:variant>
    </vt:vector>
  </HeadingPairs>
  <TitlesOfParts>
    <vt:vector size="47" baseType="lpstr">
      <vt:lpstr>Arial</vt:lpstr>
      <vt:lpstr>宋体</vt:lpstr>
      <vt:lpstr>Wingdings</vt:lpstr>
      <vt:lpstr>Calibri</vt:lpstr>
      <vt:lpstr>微软雅黑</vt:lpstr>
      <vt:lpstr>Calibri Light</vt:lpstr>
      <vt:lpstr>楷体</vt:lpstr>
      <vt:lpstr>等线</vt:lpstr>
      <vt:lpstr>黑体</vt:lpstr>
      <vt:lpstr>华文楷体</vt:lpstr>
      <vt:lpstr>Arial Unicode MS</vt:lpstr>
      <vt:lpstr>华文仿宋</vt:lpstr>
      <vt:lpstr>Adobe 楷体 Std R</vt:lpstr>
      <vt:lpstr>自定义设计方案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Microsoft 帐户</dc:creator>
  <cp:lastModifiedBy>McGrendy</cp:lastModifiedBy>
  <cp:revision>1051</cp:revision>
  <dcterms:created xsi:type="dcterms:W3CDTF">2015-07-30T03:49:00Z</dcterms:created>
  <dcterms:modified xsi:type="dcterms:W3CDTF">2022-05-23T00:33:37Z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2052-11.1.0.11636</vt:lpwstr>
  </property>
  <property fmtid="{D5CDD505-2E9C-101B-9397-08002B2CF9AE}" pid="3" name="ICV">
    <vt:lpwstr>B27D63D5A7D14D0A9F85878457B3C86A</vt:lpwstr>
  </property>
</Properties>
</file>